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drawings/drawing4.xml" ContentType="application/vnd.openxmlformats-officedocument.drawingml.chartshapes+xml"/>
  <Override PartName="/ppt/charts/chart5.xml" ContentType="application/vnd.openxmlformats-officedocument.drawingml.chart+xml"/>
  <Override PartName="/ppt/drawings/drawing5.xml" ContentType="application/vnd.openxmlformats-officedocument.drawingml.chartshapes+xml"/>
  <Override PartName="/ppt/charts/chart6.xml" ContentType="application/vnd.openxmlformats-officedocument.drawingml.chart+xml"/>
  <Override PartName="/ppt/drawings/drawing6.xml" ContentType="application/vnd.openxmlformats-officedocument.drawingml.chartshapes+xml"/>
  <Override PartName="/ppt/charts/chart7.xml" ContentType="application/vnd.openxmlformats-officedocument.drawingml.chart+xml"/>
  <Override PartName="/ppt/drawings/drawing7.xml" ContentType="application/vnd.openxmlformats-officedocument.drawingml.chartshapes+xml"/>
  <Override PartName="/ppt/charts/chart8.xml" ContentType="application/vnd.openxmlformats-officedocument.drawingml.chart+xml"/>
  <Override PartName="/ppt/drawings/drawing8.xml" ContentType="application/vnd.openxmlformats-officedocument.drawingml.chartshapes+xml"/>
  <Override PartName="/ppt/charts/chart9.xml" ContentType="application/vnd.openxmlformats-officedocument.drawingml.chart+xml"/>
  <Override PartName="/ppt/drawings/drawing9.xml" ContentType="application/vnd.openxmlformats-officedocument.drawingml.chartshapes+xml"/>
  <Override PartName="/ppt/charts/chart10.xml" ContentType="application/vnd.openxmlformats-officedocument.drawingml.chart+xml"/>
  <Override PartName="/ppt/drawings/drawing10.xml" ContentType="application/vnd.openxmlformats-officedocument.drawingml.chartshapes+xml"/>
  <Override PartName="/ppt/charts/chart11.xml" ContentType="application/vnd.openxmlformats-officedocument.drawingml.chart+xml"/>
  <Override PartName="/ppt/drawings/drawing11.xml" ContentType="application/vnd.openxmlformats-officedocument.drawingml.chartshapes+xml"/>
  <Override PartName="/ppt/charts/chart12.xml" ContentType="application/vnd.openxmlformats-officedocument.drawingml.chart+xml"/>
  <Override PartName="/ppt/drawings/drawing12.xml" ContentType="application/vnd.openxmlformats-officedocument.drawingml.chartshapes+xml"/>
  <Override PartName="/ppt/charts/chart13.xml" ContentType="application/vnd.openxmlformats-officedocument.drawingml.chart+xml"/>
  <Override PartName="/ppt/drawings/drawing13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256" r:id="rId2"/>
    <p:sldId id="287" r:id="rId3"/>
    <p:sldId id="352" r:id="rId4"/>
    <p:sldId id="357" r:id="rId5"/>
    <p:sldId id="361" r:id="rId6"/>
    <p:sldId id="342" r:id="rId7"/>
    <p:sldId id="368" r:id="rId8"/>
    <p:sldId id="370" r:id="rId9"/>
    <p:sldId id="375" r:id="rId10"/>
    <p:sldId id="313" r:id="rId11"/>
    <p:sldId id="311" r:id="rId12"/>
    <p:sldId id="355" r:id="rId13"/>
    <p:sldId id="354" r:id="rId14"/>
    <p:sldId id="356" r:id="rId15"/>
    <p:sldId id="312" r:id="rId16"/>
    <p:sldId id="288" r:id="rId17"/>
    <p:sldId id="364" r:id="rId18"/>
    <p:sldId id="314" r:id="rId19"/>
    <p:sldId id="315" r:id="rId20"/>
    <p:sldId id="349" r:id="rId21"/>
    <p:sldId id="350" r:id="rId22"/>
    <p:sldId id="351" r:id="rId23"/>
    <p:sldId id="323" r:id="rId24"/>
    <p:sldId id="289" r:id="rId25"/>
    <p:sldId id="362" r:id="rId26"/>
    <p:sldId id="319" r:id="rId27"/>
    <p:sldId id="363" r:id="rId28"/>
    <p:sldId id="360" r:id="rId29"/>
    <p:sldId id="320" r:id="rId30"/>
    <p:sldId id="322" r:id="rId31"/>
    <p:sldId id="321" r:id="rId32"/>
    <p:sldId id="293" r:id="rId33"/>
    <p:sldId id="324" r:id="rId34"/>
    <p:sldId id="373" r:id="rId35"/>
    <p:sldId id="374" r:id="rId36"/>
    <p:sldId id="327" r:id="rId37"/>
    <p:sldId id="328" r:id="rId38"/>
    <p:sldId id="329" r:id="rId39"/>
    <p:sldId id="330" r:id="rId40"/>
    <p:sldId id="331" r:id="rId41"/>
    <p:sldId id="332" r:id="rId42"/>
    <p:sldId id="333" r:id="rId43"/>
    <p:sldId id="334" r:id="rId44"/>
    <p:sldId id="335" r:id="rId45"/>
    <p:sldId id="336" r:id="rId46"/>
    <p:sldId id="337" r:id="rId47"/>
    <p:sldId id="338" r:id="rId48"/>
    <p:sldId id="325" r:id="rId49"/>
    <p:sldId id="296" r:id="rId50"/>
    <p:sldId id="345" r:id="rId51"/>
    <p:sldId id="346" r:id="rId52"/>
    <p:sldId id="347" r:id="rId53"/>
    <p:sldId id="348" r:id="rId54"/>
    <p:sldId id="365" r:id="rId55"/>
    <p:sldId id="366" r:id="rId56"/>
    <p:sldId id="372" r:id="rId57"/>
    <p:sldId id="284" r:id="rId58"/>
  </p:sldIdLst>
  <p:sldSz cx="12192000" cy="6858000"/>
  <p:notesSz cx="6799263" cy="9929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tsuo Iryo(井料　達生)" initials="TI" lastIdx="20" clrIdx="0">
    <p:extLst>
      <p:ext uri="{19B8F6BF-5375-455C-9EA6-DF929625EA0E}">
        <p15:presenceInfo xmlns:p15="http://schemas.microsoft.com/office/powerpoint/2012/main" userId="S::a7618@n-koei.co.jp::2682a157-a320-4625-9805-6d215ccaee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69" autoAdjust="0"/>
  </p:normalViewPr>
  <p:slideViewPr>
    <p:cSldViewPr snapToGrid="0">
      <p:cViewPr>
        <p:scale>
          <a:sx n="75" d="100"/>
          <a:sy n="75" d="100"/>
        </p:scale>
        <p:origin x="432" y="-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D:\Cost%20Brackup%2030-09-2020.xlsx" TargetMode="External"/></Relationships>
</file>

<file path=ppt/charts/_rels/chart10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0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1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1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2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1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3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3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4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5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6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7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8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_rels/chart9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9.xml"/><Relationship Id="rId1" Type="http://schemas.openxmlformats.org/officeDocument/2006/relationships/oleObject" Target="file:///D:\Monthly%20Progress%20Report\2020-21\4.%20Monthly%20Progress%20Report,%20October-%202020\Graph%20updated%20(October%202020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1600" b="1" dirty="0">
                <a:effectLst/>
              </a:rPr>
              <a:t>Cumulative Financial Progress of</a:t>
            </a:r>
            <a:r>
              <a:rPr lang="en-US" sz="1600" b="1" baseline="0" dirty="0">
                <a:effectLst/>
              </a:rPr>
              <a:t> The Project </a:t>
            </a:r>
            <a:r>
              <a:rPr lang="en-US" sz="1600" b="1" baseline="0" dirty="0" err="1">
                <a:effectLst/>
              </a:rPr>
              <a:t>Upto</a:t>
            </a:r>
            <a:r>
              <a:rPr lang="en-US" sz="1600" b="1" baseline="0" dirty="0">
                <a:effectLst/>
              </a:rPr>
              <a:t> 30th September,2020 in  Different Categories</a:t>
            </a:r>
            <a:endParaRPr lang="en-US" sz="1600" b="1" dirty="0">
              <a:effectLst/>
            </a:endParaRPr>
          </a:p>
        </c:rich>
      </c:tx>
      <c:layout>
        <c:manualLayout>
          <c:xMode val="edge"/>
          <c:yMode val="edge"/>
          <c:x val="0.16341857472524224"/>
          <c:y val="1.2545684536685661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7.7237849286563631E-2"/>
          <c:y val="5.7413834242506852E-2"/>
          <c:w val="0.9051910916904925"/>
          <c:h val="0.8693733920984033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Data_Table!$B$33</c:f>
              <c:strCache>
                <c:ptCount val="1"/>
                <c:pt idx="0">
                  <c:v>Consultant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  <a:outerShdw blurRad="50800" dist="50800" dir="5400000" algn="ctr" rotWithShape="0">
                <a:srgbClr val="000000">
                  <a:alpha val="9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(Data_Table!$C$33,Data_Table!$H$33)</c:f>
              <c:numCache>
                <c:formatCode>0.00</c:formatCode>
                <c:ptCount val="2"/>
                <c:pt idx="0">
                  <c:v>79.010000000000005</c:v>
                </c:pt>
                <c:pt idx="1">
                  <c:v>56.18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EDC-422B-AEC2-05AE7C2406AC}"/>
            </c:ext>
          </c:extLst>
        </c:ser>
        <c:ser>
          <c:idx val="1"/>
          <c:order val="1"/>
          <c:tx>
            <c:strRef>
              <c:f>Data_Table!$B$34</c:f>
              <c:strCache>
                <c:ptCount val="1"/>
                <c:pt idx="0">
                  <c:v>Physiacal Works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(Data_Table!$C$34,Data_Table!$H$34)</c:f>
              <c:numCache>
                <c:formatCode>0.00</c:formatCode>
                <c:ptCount val="2"/>
                <c:pt idx="0">
                  <c:v>537.27</c:v>
                </c:pt>
                <c:pt idx="1">
                  <c:v>308.75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EDC-422B-AEC2-05AE7C2406AC}"/>
            </c:ext>
          </c:extLst>
        </c:ser>
        <c:ser>
          <c:idx val="2"/>
          <c:order val="2"/>
          <c:tx>
            <c:strRef>
              <c:f>Data_Table!$B$35</c:f>
              <c:strCache>
                <c:ptCount val="1"/>
                <c:pt idx="0">
                  <c:v>Agriculture Promotion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(Data_Table!$C$35,Data_Table!$H$35)</c:f>
              <c:numCache>
                <c:formatCode>0.00</c:formatCode>
                <c:ptCount val="2"/>
                <c:pt idx="0">
                  <c:v>42.53</c:v>
                </c:pt>
                <c:pt idx="1">
                  <c:v>26.7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AEDC-422B-AEC2-05AE7C2406AC}"/>
            </c:ext>
          </c:extLst>
        </c:ser>
        <c:ser>
          <c:idx val="3"/>
          <c:order val="3"/>
          <c:tx>
            <c:strRef>
              <c:f>Data_Table!$B$36</c:f>
              <c:strCache>
                <c:ptCount val="1"/>
                <c:pt idx="0">
                  <c:v>Land Acquisition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(Data_Table!$C$36,Data_Table!$H$36)</c:f>
              <c:numCache>
                <c:formatCode>0.00</c:formatCode>
                <c:ptCount val="2"/>
                <c:pt idx="0">
                  <c:v>240</c:v>
                </c:pt>
                <c:pt idx="1">
                  <c:v>153.24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AEDC-422B-AEC2-05AE7C2406AC}"/>
            </c:ext>
          </c:extLst>
        </c:ser>
        <c:ser>
          <c:idx val="4"/>
          <c:order val="4"/>
          <c:tx>
            <c:strRef>
              <c:f>Data_Table!$B$37</c:f>
              <c:strCache>
                <c:ptCount val="1"/>
                <c:pt idx="0">
                  <c:v>Procurements of Goods &amp; Vehicles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(Data_Table!$C$37,Data_Table!$H$37)</c:f>
              <c:numCache>
                <c:formatCode>0.00</c:formatCode>
                <c:ptCount val="2"/>
                <c:pt idx="0">
                  <c:v>10.66</c:v>
                </c:pt>
                <c:pt idx="1">
                  <c:v>8.57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AEDC-422B-AEC2-05AE7C2406AC}"/>
            </c:ext>
          </c:extLst>
        </c:ser>
        <c:ser>
          <c:idx val="5"/>
          <c:order val="5"/>
          <c:tx>
            <c:strRef>
              <c:f>Data_Table!$B$38</c:f>
              <c:strCache>
                <c:ptCount val="1"/>
                <c:pt idx="0">
                  <c:v>TAX &amp; VAT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(Data_Table!$C$38,Data_Table!$H$38)</c:f>
              <c:numCache>
                <c:formatCode>0.00</c:formatCode>
                <c:ptCount val="2"/>
                <c:pt idx="0">
                  <c:v>25.96</c:v>
                </c:pt>
                <c:pt idx="1">
                  <c:v>18.09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AEDC-422B-AEC2-05AE7C2406AC}"/>
            </c:ext>
          </c:extLst>
        </c:ser>
        <c:ser>
          <c:idx val="6"/>
          <c:order val="6"/>
          <c:tx>
            <c:strRef>
              <c:f>Data_Table!$B$39</c:f>
              <c:strCache>
                <c:ptCount val="1"/>
                <c:pt idx="0">
                  <c:v>Office Administration(Outsourcing,office rent,petrol &amp; lubricant)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1"/>
            <c:showPercent val="0"/>
            <c:showBubbleSize val="0"/>
            <c:separator> </c:separator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(Data_Table!$C$39,Data_Table!$H$39)</c:f>
              <c:numCache>
                <c:formatCode>0.00</c:formatCode>
                <c:ptCount val="2"/>
                <c:pt idx="0">
                  <c:v>36.6</c:v>
                </c:pt>
                <c:pt idx="1">
                  <c:v>22.28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AEDC-422B-AEC2-05AE7C2406AC}"/>
            </c:ext>
          </c:extLst>
        </c:ser>
        <c:ser>
          <c:idx val="7"/>
          <c:order val="7"/>
          <c:tx>
            <c:strRef>
              <c:f>Data_Table!$B$40</c:f>
              <c:strCache>
                <c:ptCount val="1"/>
                <c:pt idx="0">
                  <c:v>Contingency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(Data_Table!$C$40,Data_Table!$H$40)</c:f>
              <c:numCache>
                <c:formatCode>0.00</c:formatCode>
                <c:ptCount val="2"/>
                <c:pt idx="0">
                  <c:v>6.6013999999999999</c:v>
                </c:pt>
                <c:pt idx="1">
                  <c:v>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7-AEDC-422B-AEC2-05AE7C2406AC}"/>
            </c:ext>
          </c:extLst>
        </c:ser>
        <c:ser>
          <c:idx val="8"/>
          <c:order val="8"/>
          <c:tx>
            <c:strRef>
              <c:f>Data_Table!$B$41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3630042532314353E-3"/>
                  <c:y val="6.4477389929696012E-3"/>
                </c:manualLayout>
              </c:layout>
              <c:showLegendKey val="0"/>
              <c:showVal val="1"/>
              <c:showCatName val="0"/>
              <c:showSerName val="1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8-AEDC-422B-AEC2-05AE7C2406AC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(Data_Table!$C$32,Data_Table!$H$32)</c:f>
              <c:strCache>
                <c:ptCount val="2"/>
                <c:pt idx="0">
                  <c:v>RDPP Allocation</c:v>
                </c:pt>
                <c:pt idx="1">
                  <c:v>Cumulative Expenditure Upto 30th September, 2020</c:v>
                </c:pt>
              </c:strCache>
            </c:strRef>
          </c:cat>
          <c:val>
            <c:numRef>
              <c:f>(Data_Table!$C$41,Data_Table!$H$41)</c:f>
              <c:numCache>
                <c:formatCode>0.00</c:formatCode>
                <c:ptCount val="2"/>
                <c:pt idx="0">
                  <c:v>978.65139999999997</c:v>
                </c:pt>
                <c:pt idx="1">
                  <c:v>593.81000000000006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9-AEDC-422B-AEC2-05AE7C2406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4"/>
        <c:overlap val="1"/>
        <c:axId val="95109032"/>
        <c:axId val="95111384"/>
      </c:barChart>
      <c:catAx>
        <c:axId val="95109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111384"/>
        <c:crosses val="autoZero"/>
        <c:auto val="1"/>
        <c:lblAlgn val="ctr"/>
        <c:lblOffset val="100"/>
        <c:noMultiLvlLbl val="0"/>
      </c:catAx>
      <c:valAx>
        <c:axId val="95111384"/>
        <c:scaling>
          <c:orientation val="minMax"/>
          <c:max val="11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/>
                  <a:t>BDT  Crore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0" sourceLinked="0"/>
        <c:majorTickMark val="in"/>
        <c:minorTickMark val="out"/>
        <c:tickLblPos val="low"/>
        <c:spPr>
          <a:noFill/>
          <a:ln>
            <a:solidFill>
              <a:schemeClr val="accent1"/>
            </a:solidFill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109032"/>
        <c:crosses val="autoZero"/>
        <c:crossBetween val="between"/>
        <c:majorUnit val="200"/>
        <c:minorUnit val="50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52504936371182853"/>
          <c:y val="6.587885305545596E-2"/>
          <c:w val="0.46539758272283532"/>
          <c:h val="0.177581187931446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1">
    <c:autoUpdate val="0"/>
  </c:externalData>
  <c:userShapes r:id="rId2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1">
                <a:solidFill>
                  <a:schemeClr val="tx1"/>
                </a:solidFill>
              </a:rPr>
              <a:t>Progress of Demonstration Support Service Especially Boro &amp; Aman Rice Compare to Target (Total)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431536100360337"/>
          <c:y val="0.23273140857392827"/>
          <c:w val="0.82512900929756661"/>
          <c:h val="0.505247930547143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'Demonstration Progress Graph'!$A$2</c:f>
              <c:strCache>
                <c:ptCount val="1"/>
                <c:pt idx="0">
                  <c:v>Target(Acre)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Graph'!$B$1:$C$1</c:f>
              <c:strCache>
                <c:ptCount val="2"/>
                <c:pt idx="0">
                  <c:v>Boro</c:v>
                </c:pt>
                <c:pt idx="1">
                  <c:v>Aman</c:v>
                </c:pt>
              </c:strCache>
            </c:strRef>
          </c:cat>
          <c:val>
            <c:numRef>
              <c:f>'Demonstration Progress Graph'!$B$2:$C$2</c:f>
              <c:numCache>
                <c:formatCode>General</c:formatCode>
                <c:ptCount val="2"/>
                <c:pt idx="0">
                  <c:v>5203</c:v>
                </c:pt>
                <c:pt idx="1">
                  <c:v>928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594-4002-9477-133CFE0AEBEB}"/>
            </c:ext>
          </c:extLst>
        </c:ser>
        <c:ser>
          <c:idx val="1"/>
          <c:order val="1"/>
          <c:tx>
            <c:strRef>
              <c:f>'Demonstration Progress Graph'!$A$3</c:f>
              <c:strCache>
                <c:ptCount val="1"/>
                <c:pt idx="0">
                  <c:v>Achievement (Acre)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Graph'!$B$1:$C$1</c:f>
              <c:strCache>
                <c:ptCount val="2"/>
                <c:pt idx="0">
                  <c:v>Boro</c:v>
                </c:pt>
                <c:pt idx="1">
                  <c:v>Aman</c:v>
                </c:pt>
              </c:strCache>
            </c:strRef>
          </c:cat>
          <c:val>
            <c:numRef>
              <c:f>'Demonstration Progress Graph'!$B$3:$C$3</c:f>
              <c:numCache>
                <c:formatCode>General</c:formatCode>
                <c:ptCount val="2"/>
                <c:pt idx="0">
                  <c:v>3309</c:v>
                </c:pt>
                <c:pt idx="1">
                  <c:v>428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9594-4002-9477-133CFE0AEB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6139432"/>
        <c:axId val="116135904"/>
      </c:barChart>
      <c:catAx>
        <c:axId val="116139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5904"/>
        <c:crosses val="autoZero"/>
        <c:auto val="1"/>
        <c:lblAlgn val="ctr"/>
        <c:lblOffset val="100"/>
        <c:noMultiLvlLbl val="0"/>
      </c:catAx>
      <c:valAx>
        <c:axId val="116135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9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0364413823272088"/>
          <c:y val="0.3292818606007582"/>
          <c:w val="0.45937817147856519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>
                <a:solidFill>
                  <a:schemeClr val="tx1"/>
                </a:solidFill>
              </a:rPr>
              <a:t>Progrees of Non-Rice,Vegetable</a:t>
            </a:r>
            <a:r>
              <a:rPr lang="en-US" sz="1800" b="1" baseline="0">
                <a:solidFill>
                  <a:schemeClr val="tx1"/>
                </a:solidFill>
              </a:rPr>
              <a:t> &amp; Fruits  Demontration Compare to Target (Total)</a:t>
            </a:r>
            <a:endParaRPr lang="en-US" sz="1800" b="1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0008092738407698"/>
          <c:y val="0.19122097058552939"/>
          <c:w val="0.81103018372703417"/>
          <c:h val="0.593754290329093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'Demonstration Progress Graph'!$A$2</c:f>
              <c:strCache>
                <c:ptCount val="1"/>
                <c:pt idx="0">
                  <c:v>Target(Acre)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Graph'!$D$1:$I$1</c:f>
              <c:strCache>
                <c:ptCount val="6"/>
                <c:pt idx="0">
                  <c:v>upland crop (Mustard)</c:v>
                </c:pt>
                <c:pt idx="1">
                  <c:v>upland crop (Maize)</c:v>
                </c:pt>
                <c:pt idx="2">
                  <c:v>upland crop (Potato)</c:v>
                </c:pt>
                <c:pt idx="3">
                  <c:v>Adaptive Trail Rice (IRRI,BRRI,BWDB)</c:v>
                </c:pt>
                <c:pt idx="4">
                  <c:v>Small scale Vegetable </c:v>
                </c:pt>
                <c:pt idx="5">
                  <c:v>Fruit Production  </c:v>
                </c:pt>
              </c:strCache>
            </c:strRef>
          </c:cat>
          <c:val>
            <c:numRef>
              <c:f>'Demonstration Progress Graph'!$D$2:$I$2</c:f>
              <c:numCache>
                <c:formatCode>General</c:formatCode>
                <c:ptCount val="6"/>
                <c:pt idx="0">
                  <c:v>135</c:v>
                </c:pt>
                <c:pt idx="1">
                  <c:v>100</c:v>
                </c:pt>
                <c:pt idx="2">
                  <c:v>130</c:v>
                </c:pt>
                <c:pt idx="3">
                  <c:v>5</c:v>
                </c:pt>
                <c:pt idx="4">
                  <c:v>514</c:v>
                </c:pt>
                <c:pt idx="5">
                  <c:v>180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A61-458A-9799-AC046717406B}"/>
            </c:ext>
          </c:extLst>
        </c:ser>
        <c:ser>
          <c:idx val="1"/>
          <c:order val="1"/>
          <c:tx>
            <c:strRef>
              <c:f>'Demonstration Progress Graph'!$A$3</c:f>
              <c:strCache>
                <c:ptCount val="1"/>
                <c:pt idx="0">
                  <c:v>Achievement (Acre)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'Demonstration Progress Graph'!$D$1:$I$1</c:f>
              <c:strCache>
                <c:ptCount val="6"/>
                <c:pt idx="0">
                  <c:v>upland crop (Mustard)</c:v>
                </c:pt>
                <c:pt idx="1">
                  <c:v>upland crop (Maize)</c:v>
                </c:pt>
                <c:pt idx="2">
                  <c:v>upland crop (Potato)</c:v>
                </c:pt>
                <c:pt idx="3">
                  <c:v>Adaptive Trail Rice (IRRI,BRRI,BWDB)</c:v>
                </c:pt>
                <c:pt idx="4">
                  <c:v>Small scale Vegetable </c:v>
                </c:pt>
                <c:pt idx="5">
                  <c:v>Fruit Production  </c:v>
                </c:pt>
              </c:strCache>
            </c:strRef>
          </c:cat>
          <c:val>
            <c:numRef>
              <c:f>'Demonstration Progress Graph'!$D$3:$I$3</c:f>
              <c:numCache>
                <c:formatCode>General</c:formatCode>
                <c:ptCount val="6"/>
                <c:pt idx="0">
                  <c:v>65</c:v>
                </c:pt>
                <c:pt idx="1">
                  <c:v>30.56</c:v>
                </c:pt>
                <c:pt idx="2">
                  <c:v>70.930000000000007</c:v>
                </c:pt>
                <c:pt idx="3">
                  <c:v>3</c:v>
                </c:pt>
                <c:pt idx="4">
                  <c:v>354</c:v>
                </c:pt>
                <c:pt idx="5">
                  <c:v>113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A61-458A-9799-AC04671740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1"/>
        <c:overlap val="-27"/>
        <c:axId val="116138648"/>
        <c:axId val="116139040"/>
      </c:barChart>
      <c:catAx>
        <c:axId val="116138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9040"/>
        <c:crosses val="autoZero"/>
        <c:auto val="1"/>
        <c:lblAlgn val="ctr"/>
        <c:lblOffset val="100"/>
        <c:noMultiLvlLbl val="0"/>
      </c:catAx>
      <c:valAx>
        <c:axId val="116139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8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7586636045494317"/>
          <c:y val="0.24131889763779524"/>
          <c:w val="0.45937817147856519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6635300217102492"/>
          <c:y val="0.25774785704657011"/>
          <c:w val="0.72817687912467732"/>
          <c:h val="0.565599194360523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'ToT-IFM-FFS'!$A$3</c:f>
              <c:strCache>
                <c:ptCount val="1"/>
                <c:pt idx="0">
                  <c:v>Target (WMG)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 b="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'ToT-IFM-FFS'!$B$2:$C$2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'ToT-IFM-FFS'!$B$3:$C$3</c:f>
              <c:numCache>
                <c:formatCode>General</c:formatCode>
                <c:ptCount val="2"/>
                <c:pt idx="0">
                  <c:v>228</c:v>
                </c:pt>
                <c:pt idx="1">
                  <c:v>298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E624-4FD3-B7BB-C35D40FD3940}"/>
            </c:ext>
          </c:extLst>
        </c:ser>
        <c:ser>
          <c:idx val="1"/>
          <c:order val="1"/>
          <c:tx>
            <c:strRef>
              <c:f>'ToT-IFM-FFS'!$A$4</c:f>
              <c:strCache>
                <c:ptCount val="1"/>
                <c:pt idx="0">
                  <c:v>Achievement (WMG) 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'ToT-IFM-FFS'!$B$2:$C$2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'ToT-IFM-FFS'!$B$4:$C$4</c:f>
              <c:numCache>
                <c:formatCode>General</c:formatCode>
                <c:ptCount val="2"/>
                <c:pt idx="0">
                  <c:v>143</c:v>
                </c:pt>
                <c:pt idx="1">
                  <c:v>171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E624-4FD3-B7BB-C35D40FD39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6"/>
        <c:overlap val="-18"/>
        <c:axId val="116136296"/>
        <c:axId val="116137080"/>
      </c:barChart>
      <c:catAx>
        <c:axId val="1161362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116137080"/>
        <c:crosses val="autoZero"/>
        <c:auto val="1"/>
        <c:lblAlgn val="ctr"/>
        <c:lblOffset val="100"/>
        <c:noMultiLvlLbl val="0"/>
      </c:catAx>
      <c:valAx>
        <c:axId val="1161370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800" b="1"/>
            </a:pPr>
            <a:endParaRPr lang="en-US"/>
          </a:p>
        </c:txPr>
        <c:crossAx val="11613629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12347363986909043"/>
          <c:y val="0.1813745034136594"/>
          <c:w val="0.66733568797727449"/>
          <c:h val="9.919293320963278E-2"/>
        </c:manualLayout>
      </c:layout>
      <c:overlay val="0"/>
      <c:txPr>
        <a:bodyPr/>
        <a:lstStyle/>
        <a:p>
          <a:pPr>
            <a:defRPr sz="1400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194383112503126"/>
          <c:y val="0.13356683355757001"/>
          <c:w val="0.76068127593323498"/>
          <c:h val="0.698586872682502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'ToT-IFM-FFS'!$A$21</c:f>
              <c:strCache>
                <c:ptCount val="1"/>
                <c:pt idx="0">
                  <c:v>Target (Beneficiaries)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dLbls>
            <c:dLbl>
              <c:idx val="0"/>
              <c:layout>
                <c:manualLayout>
                  <c:x val="-8.3333333333333332E-3"/>
                  <c:y val="-3.73134328358208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F857-4EFC-8C40-F8F6200FB6FF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'ToT-IFM-FFS'!$B$19:$C$20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'ToT-IFM-FFS'!$B$21:$C$21</c:f>
              <c:numCache>
                <c:formatCode>General</c:formatCode>
                <c:ptCount val="2"/>
                <c:pt idx="0">
                  <c:v>456</c:v>
                </c:pt>
                <c:pt idx="1">
                  <c:v>8940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857-4EFC-8C40-F8F6200FB6FF}"/>
            </c:ext>
          </c:extLst>
        </c:ser>
        <c:ser>
          <c:idx val="1"/>
          <c:order val="1"/>
          <c:tx>
            <c:strRef>
              <c:f>'ToT-IFM-FFS'!$A$22</c:f>
              <c:strCache>
                <c:ptCount val="1"/>
                <c:pt idx="0">
                  <c:v>Achievement (Beneficiaries)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Lbls>
            <c:dLbl>
              <c:idx val="0"/>
              <c:layout>
                <c:manualLayout>
                  <c:x val="0"/>
                  <c:y val="-3.4825870646766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F857-4EFC-8C40-F8F6200FB6FF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'ToT-IFM-FFS'!$B$19:$C$20</c:f>
              <c:strCache>
                <c:ptCount val="2"/>
                <c:pt idx="0">
                  <c:v>Tot-IFM-FFS</c:v>
                </c:pt>
                <c:pt idx="1">
                  <c:v>FFS</c:v>
                </c:pt>
              </c:strCache>
            </c:strRef>
          </c:cat>
          <c:val>
            <c:numRef>
              <c:f>'ToT-IFM-FFS'!$B$22:$C$22</c:f>
              <c:numCache>
                <c:formatCode>General</c:formatCode>
                <c:ptCount val="2"/>
                <c:pt idx="0">
                  <c:v>286</c:v>
                </c:pt>
                <c:pt idx="1">
                  <c:v>5130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F857-4EFC-8C40-F8F6200FB6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16134728"/>
        <c:axId val="116134336"/>
      </c:barChart>
      <c:catAx>
        <c:axId val="1161347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800" b="0"/>
            </a:pPr>
            <a:endParaRPr lang="en-US"/>
          </a:p>
        </c:txPr>
        <c:crossAx val="116134336"/>
        <c:crosses val="autoZero"/>
        <c:auto val="1"/>
        <c:lblAlgn val="ctr"/>
        <c:lblOffset val="100"/>
        <c:noMultiLvlLbl val="0"/>
      </c:catAx>
      <c:valAx>
        <c:axId val="11613433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116134728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2077668416447949"/>
          <c:y val="0.20160348404209294"/>
          <c:w val="0.27922330611051499"/>
          <c:h val="0.15385238140038843"/>
        </c:manualLayout>
      </c:layout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682174103237096"/>
          <c:y val="0.14862277631962673"/>
          <c:w val="0.82599825021872264"/>
          <c:h val="0.661323272090988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'Target and Achievement 2nd RDPP'!$B$24</c:f>
              <c:strCache>
                <c:ptCount val="1"/>
                <c:pt idx="0">
                  <c:v>Target 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'Target and Achievement 2nd RDPP'!$A$25:$A$28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RDPP'!$B$25:$B$28</c:f>
              <c:numCache>
                <c:formatCode>General</c:formatCode>
                <c:ptCount val="4"/>
                <c:pt idx="0">
                  <c:v>472.3</c:v>
                </c:pt>
                <c:pt idx="1">
                  <c:v>2602.71</c:v>
                </c:pt>
                <c:pt idx="2">
                  <c:v>918.38</c:v>
                </c:pt>
                <c:pt idx="3">
                  <c:v>3993.3900000000003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380-4D21-B034-952CEDCA457E}"/>
            </c:ext>
          </c:extLst>
        </c:ser>
        <c:ser>
          <c:idx val="1"/>
          <c:order val="1"/>
          <c:tx>
            <c:strRef>
              <c:f>'Target and Achievement 2nd RDPP'!$C$24</c:f>
              <c:strCache>
                <c:ptCount val="1"/>
                <c:pt idx="0">
                  <c:v>Achievement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'Target and Achievement 2nd RDPP'!$A$25:$A$28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RDPP'!$C$25:$C$28</c:f>
              <c:numCache>
                <c:formatCode>General</c:formatCode>
                <c:ptCount val="4"/>
                <c:pt idx="0">
                  <c:v>305.39999999999998</c:v>
                </c:pt>
                <c:pt idx="1">
                  <c:v>1553.07</c:v>
                </c:pt>
                <c:pt idx="2">
                  <c:v>632.69000000000005</c:v>
                </c:pt>
                <c:pt idx="3">
                  <c:v>2491.16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4380-4D21-B034-952CEDCA45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1"/>
        <c:overlap val="-27"/>
        <c:axId val="115860784"/>
        <c:axId val="115858432"/>
      </c:barChart>
      <c:catAx>
        <c:axId val="1158607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115858432"/>
        <c:crosses val="autoZero"/>
        <c:auto val="1"/>
        <c:lblAlgn val="ctr"/>
        <c:lblOffset val="100"/>
        <c:noMultiLvlLbl val="0"/>
      </c:catAx>
      <c:valAx>
        <c:axId val="11585843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1586078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27059776902887145"/>
          <c:y val="0.21257910469524643"/>
          <c:w val="0.31829111986001751"/>
          <c:h val="0.12576771653543306"/>
        </c:manualLayout>
      </c:layout>
      <c:overlay val="0"/>
      <c:txPr>
        <a:bodyPr/>
        <a:lstStyle/>
        <a:p>
          <a:pPr>
            <a:defRPr sz="1600"/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>
                <a:solidFill>
                  <a:schemeClr val="tx1"/>
                </a:solidFill>
                <a:effectLst/>
              </a:rPr>
              <a:t>Progress of target &amp; achievement of beneficiaries as per Proposed 2nd Revised DPP</a:t>
            </a:r>
            <a:endParaRPr lang="en-US" sz="1800" dirty="0">
              <a:solidFill>
                <a:schemeClr val="tx1"/>
              </a:solidFill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5364209908544041"/>
          <c:y val="0.20406779661016949"/>
          <c:w val="0.82358357379240643"/>
          <c:h val="0.600443066378360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'Target and Achievement 2nd RDPP'!$B$2</c:f>
              <c:strCache>
                <c:ptCount val="1"/>
                <c:pt idx="0">
                  <c:v>Target 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'Target and Achievement 2nd RDPP'!$A$3:$A$6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RDPP'!$B$3:$B$6</c:f>
              <c:numCache>
                <c:formatCode>General</c:formatCode>
                <c:ptCount val="4"/>
                <c:pt idx="0">
                  <c:v>13740</c:v>
                </c:pt>
                <c:pt idx="1">
                  <c:v>72447</c:v>
                </c:pt>
                <c:pt idx="2">
                  <c:v>28667</c:v>
                </c:pt>
                <c:pt idx="3">
                  <c:v>114854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DE1-44B6-AB9E-D8075035EFDD}"/>
            </c:ext>
          </c:extLst>
        </c:ser>
        <c:ser>
          <c:idx val="1"/>
          <c:order val="1"/>
          <c:tx>
            <c:strRef>
              <c:f>'Target and Achievement 2nd RDPP'!$C$2</c:f>
              <c:strCache>
                <c:ptCount val="1"/>
                <c:pt idx="0">
                  <c:v>Achievement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'Target and Achievement 2nd RDPP'!$A$3:$A$6</c:f>
              <c:strCache>
                <c:ptCount val="4"/>
                <c:pt idx="0">
                  <c:v>Local Training </c:v>
                </c:pt>
                <c:pt idx="1">
                  <c:v>APSS</c:v>
                </c:pt>
                <c:pt idx="2">
                  <c:v>SIGS</c:v>
                </c:pt>
                <c:pt idx="3">
                  <c:v>Total</c:v>
                </c:pt>
              </c:strCache>
            </c:strRef>
          </c:cat>
          <c:val>
            <c:numRef>
              <c:f>'Target and Achievement 2nd RDPP'!$C$3:$C$6</c:f>
              <c:numCache>
                <c:formatCode>General</c:formatCode>
                <c:ptCount val="4"/>
                <c:pt idx="0">
                  <c:v>9400</c:v>
                </c:pt>
                <c:pt idx="1">
                  <c:v>43542</c:v>
                </c:pt>
                <c:pt idx="2">
                  <c:v>19653</c:v>
                </c:pt>
                <c:pt idx="3">
                  <c:v>72595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DE1-44B6-AB9E-D8075035EF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-7"/>
        <c:axId val="115861176"/>
        <c:axId val="115859216"/>
      </c:barChart>
      <c:catAx>
        <c:axId val="115861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9216"/>
        <c:crosses val="autoZero"/>
        <c:auto val="1"/>
        <c:lblAlgn val="ctr"/>
        <c:lblOffset val="100"/>
        <c:noMultiLvlLbl val="0"/>
      </c:catAx>
      <c:valAx>
        <c:axId val="115859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61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4889785651793523"/>
          <c:y val="0.2221622664813957"/>
          <c:w val="0.29510465879265091"/>
          <c:h val="6.35597668935450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1800" b="1" dirty="0">
                <a:effectLst/>
              </a:rPr>
              <a:t>Month Wise Member Enrolment</a:t>
            </a:r>
            <a:endParaRPr lang="en-US" dirty="0">
              <a:effectLst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8.6068350831146112E-2"/>
          <c:y val="9.5690701414932119E-2"/>
          <c:w val="0.88909831583552057"/>
          <c:h val="0.74147408432640927"/>
        </c:manualLayout>
      </c:layout>
      <c:lineChart>
        <c:grouping val="standard"/>
        <c:varyColors val="0"/>
        <c:ser>
          <c:idx val="0"/>
          <c:order val="0"/>
          <c:tx>
            <c:strRef>
              <c:f>'Month wise member enrolment'!$A$2</c:f>
              <c:strCache>
                <c:ptCount val="1"/>
                <c:pt idx="0">
                  <c:v>Female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dLbls>
            <c:dLbl>
              <c:idx val="0"/>
              <c:layout/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A4C6-49D8-8B3D-0867943AB44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A4C6-49D8-8B3D-0867943AB449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vert="horz"/>
              <a:lstStyle/>
              <a:p>
                <a:pPr>
                  <a:defRPr b="1"/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'Month wise member enrolment'!$B$1:$BH$1</c:f>
              <c:strCache>
                <c:ptCount val="59"/>
                <c:pt idx="0">
                  <c:v>Dec,2015</c:v>
                </c:pt>
                <c:pt idx="1">
                  <c:v>Jan,2016</c:v>
                </c:pt>
                <c:pt idx="2">
                  <c:v>Feb, 2016</c:v>
                </c:pt>
                <c:pt idx="3">
                  <c:v>Mar, 2016</c:v>
                </c:pt>
                <c:pt idx="4">
                  <c:v>Apr, 2016</c:v>
                </c:pt>
                <c:pt idx="5">
                  <c:v>May, 2016</c:v>
                </c:pt>
                <c:pt idx="6">
                  <c:v>Jun, 2016</c:v>
                </c:pt>
                <c:pt idx="7">
                  <c:v>Jul, 2016</c:v>
                </c:pt>
                <c:pt idx="8">
                  <c:v>Aug, 2016</c:v>
                </c:pt>
                <c:pt idx="9">
                  <c:v>Sept, 2016</c:v>
                </c:pt>
                <c:pt idx="10">
                  <c:v>Oct, 2016</c:v>
                </c:pt>
                <c:pt idx="11">
                  <c:v>Nov, 2016</c:v>
                </c:pt>
                <c:pt idx="12">
                  <c:v>Dec, 2016</c:v>
                </c:pt>
                <c:pt idx="13">
                  <c:v>Jan,2017</c:v>
                </c:pt>
                <c:pt idx="14">
                  <c:v>Feb, 2017</c:v>
                </c:pt>
                <c:pt idx="15">
                  <c:v>Mar, 2017</c:v>
                </c:pt>
                <c:pt idx="16">
                  <c:v>Apr, 2017</c:v>
                </c:pt>
                <c:pt idx="17">
                  <c:v>May, 2017</c:v>
                </c:pt>
                <c:pt idx="18">
                  <c:v>Jun, 2017</c:v>
                </c:pt>
                <c:pt idx="19">
                  <c:v>Jul, 2017</c:v>
                </c:pt>
                <c:pt idx="20">
                  <c:v>Aug, 2017</c:v>
                </c:pt>
                <c:pt idx="21">
                  <c:v>Sept, 2017</c:v>
                </c:pt>
                <c:pt idx="22">
                  <c:v>Oct, 2017</c:v>
                </c:pt>
                <c:pt idx="23">
                  <c:v>Nov, 2017</c:v>
                </c:pt>
                <c:pt idx="24">
                  <c:v>Dec, 2017</c:v>
                </c:pt>
                <c:pt idx="25">
                  <c:v>Jan,2018</c:v>
                </c:pt>
                <c:pt idx="26">
                  <c:v>Feb, 2018</c:v>
                </c:pt>
                <c:pt idx="27">
                  <c:v>Mar, 2018</c:v>
                </c:pt>
                <c:pt idx="28">
                  <c:v>Apr, 2018</c:v>
                </c:pt>
                <c:pt idx="29">
                  <c:v>May, 2018</c:v>
                </c:pt>
                <c:pt idx="30">
                  <c:v>Jun, 2018</c:v>
                </c:pt>
                <c:pt idx="31">
                  <c:v>Jul, 2018</c:v>
                </c:pt>
                <c:pt idx="32">
                  <c:v>Aug, 2018</c:v>
                </c:pt>
                <c:pt idx="33">
                  <c:v>Sept, 2018</c:v>
                </c:pt>
                <c:pt idx="34">
                  <c:v>Oct, 2018</c:v>
                </c:pt>
                <c:pt idx="35">
                  <c:v>Nov, 2018</c:v>
                </c:pt>
                <c:pt idx="36">
                  <c:v>Dec, 2018</c:v>
                </c:pt>
                <c:pt idx="37">
                  <c:v>Jan,2019</c:v>
                </c:pt>
                <c:pt idx="38">
                  <c:v>Feb, 2019</c:v>
                </c:pt>
                <c:pt idx="39">
                  <c:v>Mar, 2019</c:v>
                </c:pt>
                <c:pt idx="40">
                  <c:v>April,2019</c:v>
                </c:pt>
                <c:pt idx="41">
                  <c:v>May,2019</c:v>
                </c:pt>
                <c:pt idx="42">
                  <c:v>June,2019</c:v>
                </c:pt>
                <c:pt idx="43">
                  <c:v>July,2019</c:v>
                </c:pt>
                <c:pt idx="44">
                  <c:v>August,2019</c:v>
                </c:pt>
                <c:pt idx="45">
                  <c:v>September,2019</c:v>
                </c:pt>
                <c:pt idx="46">
                  <c:v>October, 2019</c:v>
                </c:pt>
                <c:pt idx="47">
                  <c:v>November, 2019</c:v>
                </c:pt>
                <c:pt idx="48">
                  <c:v>December, 2019</c:v>
                </c:pt>
                <c:pt idx="49">
                  <c:v>January,2020</c:v>
                </c:pt>
                <c:pt idx="50">
                  <c:v>February,2020</c:v>
                </c:pt>
                <c:pt idx="51">
                  <c:v>March, 2020</c:v>
                </c:pt>
                <c:pt idx="52">
                  <c:v>April, 2020</c:v>
                </c:pt>
                <c:pt idx="53">
                  <c:v>May, 20</c:v>
                </c:pt>
                <c:pt idx="54">
                  <c:v>June, 20</c:v>
                </c:pt>
                <c:pt idx="55">
                  <c:v>July,20</c:v>
                </c:pt>
                <c:pt idx="56">
                  <c:v>Aug,20</c:v>
                </c:pt>
                <c:pt idx="57">
                  <c:v>Sep, 20</c:v>
                </c:pt>
                <c:pt idx="58">
                  <c:v>Oct,20</c:v>
                </c:pt>
              </c:strCache>
            </c:strRef>
          </c:cat>
          <c:val>
            <c:numRef>
              <c:f>'Month wise member enrolment'!$B$2:$BH$2</c:f>
              <c:numCache>
                <c:formatCode>General</c:formatCode>
                <c:ptCount val="59"/>
                <c:pt idx="0">
                  <c:v>2180</c:v>
                </c:pt>
                <c:pt idx="1">
                  <c:v>6057</c:v>
                </c:pt>
                <c:pt idx="2">
                  <c:v>8298</c:v>
                </c:pt>
                <c:pt idx="3">
                  <c:v>8771</c:v>
                </c:pt>
                <c:pt idx="4">
                  <c:v>11547</c:v>
                </c:pt>
                <c:pt idx="5">
                  <c:v>12726</c:v>
                </c:pt>
                <c:pt idx="6">
                  <c:v>13723</c:v>
                </c:pt>
                <c:pt idx="7">
                  <c:v>16235</c:v>
                </c:pt>
                <c:pt idx="8">
                  <c:v>17980</c:v>
                </c:pt>
                <c:pt idx="9">
                  <c:v>20593</c:v>
                </c:pt>
                <c:pt idx="10">
                  <c:v>23765</c:v>
                </c:pt>
                <c:pt idx="11">
                  <c:v>27385</c:v>
                </c:pt>
                <c:pt idx="12">
                  <c:v>29649</c:v>
                </c:pt>
                <c:pt idx="13">
                  <c:v>32095</c:v>
                </c:pt>
                <c:pt idx="14">
                  <c:v>34498</c:v>
                </c:pt>
                <c:pt idx="15">
                  <c:v>36841</c:v>
                </c:pt>
                <c:pt idx="16">
                  <c:v>39517</c:v>
                </c:pt>
                <c:pt idx="17">
                  <c:v>41718</c:v>
                </c:pt>
                <c:pt idx="18">
                  <c:v>42968</c:v>
                </c:pt>
                <c:pt idx="19">
                  <c:v>43511</c:v>
                </c:pt>
                <c:pt idx="20">
                  <c:v>44643</c:v>
                </c:pt>
                <c:pt idx="21">
                  <c:v>45899</c:v>
                </c:pt>
                <c:pt idx="22">
                  <c:v>46615</c:v>
                </c:pt>
                <c:pt idx="23">
                  <c:v>47301</c:v>
                </c:pt>
                <c:pt idx="24">
                  <c:v>48357</c:v>
                </c:pt>
                <c:pt idx="25">
                  <c:v>49698</c:v>
                </c:pt>
                <c:pt idx="26">
                  <c:v>50643</c:v>
                </c:pt>
                <c:pt idx="27">
                  <c:v>52404</c:v>
                </c:pt>
                <c:pt idx="28">
                  <c:v>52915</c:v>
                </c:pt>
                <c:pt idx="29">
                  <c:v>53113</c:v>
                </c:pt>
                <c:pt idx="30">
                  <c:v>53139</c:v>
                </c:pt>
                <c:pt idx="31">
                  <c:v>53560</c:v>
                </c:pt>
                <c:pt idx="32">
                  <c:v>53560</c:v>
                </c:pt>
                <c:pt idx="33">
                  <c:v>53820</c:v>
                </c:pt>
                <c:pt idx="34">
                  <c:v>53820</c:v>
                </c:pt>
                <c:pt idx="35">
                  <c:v>55388</c:v>
                </c:pt>
                <c:pt idx="36">
                  <c:v>56474</c:v>
                </c:pt>
                <c:pt idx="37">
                  <c:v>57012</c:v>
                </c:pt>
                <c:pt idx="38">
                  <c:v>57052</c:v>
                </c:pt>
                <c:pt idx="39">
                  <c:v>57182</c:v>
                </c:pt>
                <c:pt idx="40">
                  <c:v>57974</c:v>
                </c:pt>
                <c:pt idx="41">
                  <c:v>58048</c:v>
                </c:pt>
                <c:pt idx="42">
                  <c:v>58096</c:v>
                </c:pt>
                <c:pt idx="43">
                  <c:v>59226</c:v>
                </c:pt>
                <c:pt idx="44">
                  <c:v>59250</c:v>
                </c:pt>
                <c:pt idx="45">
                  <c:v>59264</c:v>
                </c:pt>
                <c:pt idx="46">
                  <c:v>59877</c:v>
                </c:pt>
                <c:pt idx="47">
                  <c:v>60069</c:v>
                </c:pt>
                <c:pt idx="48">
                  <c:v>60069</c:v>
                </c:pt>
                <c:pt idx="49">
                  <c:v>61004</c:v>
                </c:pt>
                <c:pt idx="50">
                  <c:v>61561</c:v>
                </c:pt>
                <c:pt idx="51">
                  <c:v>64269</c:v>
                </c:pt>
                <c:pt idx="52">
                  <c:v>64269</c:v>
                </c:pt>
                <c:pt idx="53">
                  <c:v>64269</c:v>
                </c:pt>
                <c:pt idx="54">
                  <c:v>64508</c:v>
                </c:pt>
                <c:pt idx="55">
                  <c:v>64692</c:v>
                </c:pt>
                <c:pt idx="56">
                  <c:v>64747</c:v>
                </c:pt>
                <c:pt idx="57">
                  <c:v>65717</c:v>
                </c:pt>
                <c:pt idx="58">
                  <c:v>68380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A4C6-49D8-8B3D-0867943AB449}"/>
            </c:ext>
          </c:extLst>
        </c:ser>
        <c:ser>
          <c:idx val="1"/>
          <c:order val="1"/>
          <c:tx>
            <c:strRef>
              <c:f>'Month wise member enrolment'!$A$3</c:f>
              <c:strCache>
                <c:ptCount val="1"/>
                <c:pt idx="0">
                  <c:v>Male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 rot="-5400000" vert="horz" wrap="square" lIns="38100" tIns="19050" rIns="38100" bIns="19050" anchor="ctr">
                <a:spAutoFit/>
              </a:bodyPr>
              <a:lstStyle/>
              <a:p>
                <a:pPr>
                  <a:defRPr/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</c:ext>
            </c:extLst>
          </c:dLbls>
          <c:cat>
            <c:strRef>
              <c:f>'Month wise member enrolment'!$B$1:$BH$1</c:f>
              <c:strCache>
                <c:ptCount val="59"/>
                <c:pt idx="0">
                  <c:v>Dec,2015</c:v>
                </c:pt>
                <c:pt idx="1">
                  <c:v>Jan,2016</c:v>
                </c:pt>
                <c:pt idx="2">
                  <c:v>Feb, 2016</c:v>
                </c:pt>
                <c:pt idx="3">
                  <c:v>Mar, 2016</c:v>
                </c:pt>
                <c:pt idx="4">
                  <c:v>Apr, 2016</c:v>
                </c:pt>
                <c:pt idx="5">
                  <c:v>May, 2016</c:v>
                </c:pt>
                <c:pt idx="6">
                  <c:v>Jun, 2016</c:v>
                </c:pt>
                <c:pt idx="7">
                  <c:v>Jul, 2016</c:v>
                </c:pt>
                <c:pt idx="8">
                  <c:v>Aug, 2016</c:v>
                </c:pt>
                <c:pt idx="9">
                  <c:v>Sept, 2016</c:v>
                </c:pt>
                <c:pt idx="10">
                  <c:v>Oct, 2016</c:v>
                </c:pt>
                <c:pt idx="11">
                  <c:v>Nov, 2016</c:v>
                </c:pt>
                <c:pt idx="12">
                  <c:v>Dec, 2016</c:v>
                </c:pt>
                <c:pt idx="13">
                  <c:v>Jan,2017</c:v>
                </c:pt>
                <c:pt idx="14">
                  <c:v>Feb, 2017</c:v>
                </c:pt>
                <c:pt idx="15">
                  <c:v>Mar, 2017</c:v>
                </c:pt>
                <c:pt idx="16">
                  <c:v>Apr, 2017</c:v>
                </c:pt>
                <c:pt idx="17">
                  <c:v>May, 2017</c:v>
                </c:pt>
                <c:pt idx="18">
                  <c:v>Jun, 2017</c:v>
                </c:pt>
                <c:pt idx="19">
                  <c:v>Jul, 2017</c:v>
                </c:pt>
                <c:pt idx="20">
                  <c:v>Aug, 2017</c:v>
                </c:pt>
                <c:pt idx="21">
                  <c:v>Sept, 2017</c:v>
                </c:pt>
                <c:pt idx="22">
                  <c:v>Oct, 2017</c:v>
                </c:pt>
                <c:pt idx="23">
                  <c:v>Nov, 2017</c:v>
                </c:pt>
                <c:pt idx="24">
                  <c:v>Dec, 2017</c:v>
                </c:pt>
                <c:pt idx="25">
                  <c:v>Jan,2018</c:v>
                </c:pt>
                <c:pt idx="26">
                  <c:v>Feb, 2018</c:v>
                </c:pt>
                <c:pt idx="27">
                  <c:v>Mar, 2018</c:v>
                </c:pt>
                <c:pt idx="28">
                  <c:v>Apr, 2018</c:v>
                </c:pt>
                <c:pt idx="29">
                  <c:v>May, 2018</c:v>
                </c:pt>
                <c:pt idx="30">
                  <c:v>Jun, 2018</c:v>
                </c:pt>
                <c:pt idx="31">
                  <c:v>Jul, 2018</c:v>
                </c:pt>
                <c:pt idx="32">
                  <c:v>Aug, 2018</c:v>
                </c:pt>
                <c:pt idx="33">
                  <c:v>Sept, 2018</c:v>
                </c:pt>
                <c:pt idx="34">
                  <c:v>Oct, 2018</c:v>
                </c:pt>
                <c:pt idx="35">
                  <c:v>Nov, 2018</c:v>
                </c:pt>
                <c:pt idx="36">
                  <c:v>Dec, 2018</c:v>
                </c:pt>
                <c:pt idx="37">
                  <c:v>Jan,2019</c:v>
                </c:pt>
                <c:pt idx="38">
                  <c:v>Feb, 2019</c:v>
                </c:pt>
                <c:pt idx="39">
                  <c:v>Mar, 2019</c:v>
                </c:pt>
                <c:pt idx="40">
                  <c:v>April,2019</c:v>
                </c:pt>
                <c:pt idx="41">
                  <c:v>May,2019</c:v>
                </c:pt>
                <c:pt idx="42">
                  <c:v>June,2019</c:v>
                </c:pt>
                <c:pt idx="43">
                  <c:v>July,2019</c:v>
                </c:pt>
                <c:pt idx="44">
                  <c:v>August,2019</c:v>
                </c:pt>
                <c:pt idx="45">
                  <c:v>September,2019</c:v>
                </c:pt>
                <c:pt idx="46">
                  <c:v>October, 2019</c:v>
                </c:pt>
                <c:pt idx="47">
                  <c:v>November, 2019</c:v>
                </c:pt>
                <c:pt idx="48">
                  <c:v>December, 2019</c:v>
                </c:pt>
                <c:pt idx="49">
                  <c:v>January,2020</c:v>
                </c:pt>
                <c:pt idx="50">
                  <c:v>February,2020</c:v>
                </c:pt>
                <c:pt idx="51">
                  <c:v>March, 2020</c:v>
                </c:pt>
                <c:pt idx="52">
                  <c:v>April, 2020</c:v>
                </c:pt>
                <c:pt idx="53">
                  <c:v>May, 20</c:v>
                </c:pt>
                <c:pt idx="54">
                  <c:v>June, 20</c:v>
                </c:pt>
                <c:pt idx="55">
                  <c:v>July,20</c:v>
                </c:pt>
                <c:pt idx="56">
                  <c:v>Aug,20</c:v>
                </c:pt>
                <c:pt idx="57">
                  <c:v>Sep, 20</c:v>
                </c:pt>
                <c:pt idx="58">
                  <c:v>Oct,20</c:v>
                </c:pt>
              </c:strCache>
            </c:strRef>
          </c:cat>
          <c:val>
            <c:numRef>
              <c:f>'Month wise member enrolment'!$B$3:$BH$3</c:f>
              <c:numCache>
                <c:formatCode>General</c:formatCode>
                <c:ptCount val="59"/>
                <c:pt idx="0">
                  <c:v>4909</c:v>
                </c:pt>
                <c:pt idx="1">
                  <c:v>6416</c:v>
                </c:pt>
                <c:pt idx="2">
                  <c:v>8473</c:v>
                </c:pt>
                <c:pt idx="3">
                  <c:v>11485</c:v>
                </c:pt>
                <c:pt idx="4">
                  <c:v>12080</c:v>
                </c:pt>
                <c:pt idx="5">
                  <c:v>13309</c:v>
                </c:pt>
                <c:pt idx="6">
                  <c:v>14702</c:v>
                </c:pt>
                <c:pt idx="7">
                  <c:v>16917</c:v>
                </c:pt>
                <c:pt idx="8">
                  <c:v>18872</c:v>
                </c:pt>
                <c:pt idx="9">
                  <c:v>21386</c:v>
                </c:pt>
                <c:pt idx="10">
                  <c:v>24268</c:v>
                </c:pt>
                <c:pt idx="11">
                  <c:v>28283</c:v>
                </c:pt>
                <c:pt idx="12">
                  <c:v>30959</c:v>
                </c:pt>
                <c:pt idx="13">
                  <c:v>33917</c:v>
                </c:pt>
                <c:pt idx="14">
                  <c:v>37454</c:v>
                </c:pt>
                <c:pt idx="15">
                  <c:v>41100</c:v>
                </c:pt>
                <c:pt idx="16">
                  <c:v>44321</c:v>
                </c:pt>
                <c:pt idx="17">
                  <c:v>47046</c:v>
                </c:pt>
                <c:pt idx="18">
                  <c:v>48754</c:v>
                </c:pt>
                <c:pt idx="19">
                  <c:v>49485</c:v>
                </c:pt>
                <c:pt idx="20">
                  <c:v>50661</c:v>
                </c:pt>
                <c:pt idx="21">
                  <c:v>52182</c:v>
                </c:pt>
                <c:pt idx="22">
                  <c:v>53633</c:v>
                </c:pt>
                <c:pt idx="23">
                  <c:v>54816</c:v>
                </c:pt>
                <c:pt idx="24">
                  <c:v>56711</c:v>
                </c:pt>
                <c:pt idx="25">
                  <c:v>58497</c:v>
                </c:pt>
                <c:pt idx="26">
                  <c:v>59919</c:v>
                </c:pt>
                <c:pt idx="27">
                  <c:v>62401</c:v>
                </c:pt>
                <c:pt idx="28">
                  <c:v>63167</c:v>
                </c:pt>
                <c:pt idx="29">
                  <c:v>63497</c:v>
                </c:pt>
                <c:pt idx="30">
                  <c:v>63544</c:v>
                </c:pt>
                <c:pt idx="31">
                  <c:v>63948</c:v>
                </c:pt>
                <c:pt idx="32">
                  <c:v>63948</c:v>
                </c:pt>
                <c:pt idx="33">
                  <c:v>64140</c:v>
                </c:pt>
                <c:pt idx="34">
                  <c:v>64140</c:v>
                </c:pt>
                <c:pt idx="35">
                  <c:v>65603</c:v>
                </c:pt>
                <c:pt idx="36">
                  <c:v>66489</c:v>
                </c:pt>
                <c:pt idx="37">
                  <c:v>67089</c:v>
                </c:pt>
                <c:pt idx="38">
                  <c:v>67101</c:v>
                </c:pt>
                <c:pt idx="39">
                  <c:v>67212</c:v>
                </c:pt>
                <c:pt idx="40">
                  <c:v>67886</c:v>
                </c:pt>
                <c:pt idx="41">
                  <c:v>67928</c:v>
                </c:pt>
                <c:pt idx="42">
                  <c:v>67993</c:v>
                </c:pt>
                <c:pt idx="43">
                  <c:v>69152</c:v>
                </c:pt>
                <c:pt idx="44">
                  <c:v>69164</c:v>
                </c:pt>
                <c:pt idx="45">
                  <c:v>69175</c:v>
                </c:pt>
                <c:pt idx="46">
                  <c:v>70410</c:v>
                </c:pt>
                <c:pt idx="47">
                  <c:v>70660</c:v>
                </c:pt>
                <c:pt idx="48">
                  <c:v>70660</c:v>
                </c:pt>
                <c:pt idx="49">
                  <c:v>71675</c:v>
                </c:pt>
                <c:pt idx="50">
                  <c:v>72342</c:v>
                </c:pt>
                <c:pt idx="51">
                  <c:v>75205</c:v>
                </c:pt>
                <c:pt idx="52">
                  <c:v>75205</c:v>
                </c:pt>
                <c:pt idx="53">
                  <c:v>75205</c:v>
                </c:pt>
                <c:pt idx="54">
                  <c:v>75555</c:v>
                </c:pt>
                <c:pt idx="55">
                  <c:v>75795</c:v>
                </c:pt>
                <c:pt idx="56">
                  <c:v>75884</c:v>
                </c:pt>
                <c:pt idx="57">
                  <c:v>77141</c:v>
                </c:pt>
                <c:pt idx="58">
                  <c:v>80907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A4C6-49D8-8B3D-0867943AB4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5856080"/>
        <c:axId val="115856472"/>
      </c:lineChart>
      <c:catAx>
        <c:axId val="11585608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 rot="-5400000" vert="horz"/>
          <a:lstStyle/>
          <a:p>
            <a:pPr>
              <a:defRPr sz="900" b="0">
                <a:latin typeface="Times New Roman" pitchFamily="18" charset="0"/>
                <a:cs typeface="Times New Roman" pitchFamily="18" charset="0"/>
              </a:defRPr>
            </a:pPr>
            <a:endParaRPr lang="en-US"/>
          </a:p>
        </c:txPr>
        <c:crossAx val="115856472"/>
        <c:crosses val="autoZero"/>
        <c:auto val="1"/>
        <c:lblAlgn val="ctr"/>
        <c:lblOffset val="100"/>
        <c:noMultiLvlLbl val="0"/>
      </c:catAx>
      <c:valAx>
        <c:axId val="115856472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2000"/>
                </a:pPr>
                <a:r>
                  <a:rPr lang="en-US" sz="2000" dirty="0"/>
                  <a:t>Number of </a:t>
                </a:r>
                <a:r>
                  <a:rPr lang="en-US" sz="2000" dirty="0" err="1"/>
                  <a:t>WMG</a:t>
                </a:r>
                <a:r>
                  <a:rPr lang="en-US" sz="2000" dirty="0"/>
                  <a:t> Member 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115856080"/>
        <c:crosses val="autoZero"/>
        <c:crossBetween val="between"/>
      </c:valAx>
      <c:spPr>
        <a:solidFill>
          <a:schemeClr val="bg1"/>
        </a:solidFill>
        <a:ln w="6350" cmpd="dbl">
          <a:noFill/>
          <a:prstDash val="sysDot"/>
        </a:ln>
        <a:effectLst>
          <a:outerShdw blurRad="50800" dist="50800" dir="5400000" algn="ctr" rotWithShape="0">
            <a:schemeClr val="bg1"/>
          </a:outerShdw>
        </a:effectLst>
      </c:spPr>
    </c:plotArea>
    <c:legend>
      <c:legendPos val="r"/>
      <c:layout>
        <c:manualLayout>
          <c:xMode val="edge"/>
          <c:yMode val="edge"/>
          <c:x val="0.66640988626421693"/>
          <c:y val="0.53307383832629318"/>
          <c:w val="8.3101108565732787E-2"/>
          <c:h val="0.11110855766623309"/>
        </c:manualLayout>
      </c:layout>
      <c:overlay val="0"/>
    </c:legend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  <c:userShapes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</a:rPr>
              <a:t>WMG Formation Progress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255145558580049"/>
          <c:y val="0.17171296296296296"/>
          <c:w val="0.81708846750661646"/>
          <c:h val="0.5876368646899965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D3E-4863-B5E7-9F3A2FF0DEE0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D3E-4863-B5E7-9F3A2FF0DEE0}"/>
              </c:ext>
            </c:extLst>
          </c:dPt>
          <c:dPt>
            <c:idx val="4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2D3E-4863-B5E7-9F3A2FF0DEE0}"/>
              </c:ext>
            </c:extLst>
          </c:dPt>
          <c:dPt>
            <c:idx val="5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2D3E-4863-B5E7-9F3A2FF0DEE0}"/>
              </c:ext>
            </c:extLst>
          </c:dPt>
          <c:dPt>
            <c:idx val="7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2D3E-4863-B5E7-9F3A2FF0DEE0}"/>
              </c:ext>
            </c:extLst>
          </c:dPt>
          <c:dPt>
            <c:idx val="8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2D3E-4863-B5E7-9F3A2FF0DEE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'Grapg- Institutional'!$A$1:$B$9</c:f>
              <c:multiLvlStrCache>
                <c:ptCount val="9"/>
                <c:lvl>
                  <c:pt idx="1">
                    <c:v>Target</c:v>
                  </c:pt>
                  <c:pt idx="2">
                    <c:v>Achievement</c:v>
                  </c:pt>
                  <c:pt idx="4">
                    <c:v>Target</c:v>
                  </c:pt>
                  <c:pt idx="5">
                    <c:v>Achievement</c:v>
                  </c:pt>
                  <c:pt idx="7">
                    <c:v>Target</c:v>
                  </c:pt>
                  <c:pt idx="8">
                    <c:v>Achievement</c:v>
                  </c:pt>
                </c:lvl>
                <c:lvl>
                  <c:pt idx="0">
                    <c:v>Clustering</c:v>
                  </c:pt>
                  <c:pt idx="3">
                    <c:v>Ad-hoc Committee</c:v>
                  </c:pt>
                  <c:pt idx="6">
                    <c:v>EC / WMG Formation</c:v>
                  </c:pt>
                </c:lvl>
              </c:multiLvlStrCache>
            </c:multiLvlStrRef>
          </c:cat>
          <c:val>
            <c:numRef>
              <c:f>'Grapg- Institutional'!$C$1:$C$9</c:f>
              <c:numCache>
                <c:formatCode>General</c:formatCode>
                <c:ptCount val="9"/>
                <c:pt idx="1">
                  <c:v>373</c:v>
                </c:pt>
                <c:pt idx="2">
                  <c:v>354</c:v>
                </c:pt>
                <c:pt idx="4">
                  <c:v>373</c:v>
                </c:pt>
                <c:pt idx="5">
                  <c:v>319</c:v>
                </c:pt>
                <c:pt idx="7">
                  <c:v>373</c:v>
                </c:pt>
                <c:pt idx="8">
                  <c:v>292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2D3E-4863-B5E7-9F3A2FF0DE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overlap val="-100"/>
        <c:axId val="115854904"/>
        <c:axId val="115857256"/>
      </c:barChart>
      <c:catAx>
        <c:axId val="1158549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7256"/>
        <c:crosses val="autoZero"/>
        <c:auto val="1"/>
        <c:lblAlgn val="ctr"/>
        <c:lblOffset val="100"/>
        <c:noMultiLvlLbl val="0"/>
      </c:catAx>
      <c:valAx>
        <c:axId val="115857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4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>
                <a:solidFill>
                  <a:srgbClr val="002060"/>
                </a:solidFill>
              </a:rPr>
              <a:t>Achievement of (Share-Savings) deposition in the </a:t>
            </a:r>
            <a:r>
              <a:rPr lang="en-US" sz="1800" dirty="0" err="1">
                <a:solidFill>
                  <a:srgbClr val="002060"/>
                </a:solidFill>
              </a:rPr>
              <a:t>WMG</a:t>
            </a:r>
            <a:r>
              <a:rPr lang="en-US" sz="1800" dirty="0">
                <a:solidFill>
                  <a:srgbClr val="002060"/>
                </a:solidFill>
              </a:rPr>
              <a:t> Bank</a:t>
            </a:r>
            <a:r>
              <a:rPr lang="en-US" sz="1800" baseline="0" dirty="0">
                <a:solidFill>
                  <a:srgbClr val="002060"/>
                </a:solidFill>
              </a:rPr>
              <a:t> Account</a:t>
            </a:r>
          </a:p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aseline="0" dirty="0">
                <a:solidFill>
                  <a:srgbClr val="002060"/>
                </a:solidFill>
              </a:rPr>
              <a:t>(</a:t>
            </a:r>
            <a:r>
              <a:rPr lang="en-US" sz="1800" baseline="0" dirty="0" err="1">
                <a:solidFill>
                  <a:srgbClr val="002060"/>
                </a:solidFill>
              </a:rPr>
              <a:t>BDT</a:t>
            </a:r>
            <a:r>
              <a:rPr lang="en-US" sz="1800" baseline="0" dirty="0">
                <a:solidFill>
                  <a:srgbClr val="002060"/>
                </a:solidFill>
              </a:rPr>
              <a:t> in Lac)</a:t>
            </a:r>
            <a:endParaRPr lang="en-US" sz="1800" dirty="0">
              <a:solidFill>
                <a:srgbClr val="002060"/>
              </a:solidFill>
            </a:endParaRPr>
          </a:p>
        </c:rich>
      </c:tx>
      <c:layout>
        <c:manualLayout>
          <c:xMode val="edge"/>
          <c:yMode val="edge"/>
          <c:x val="9.3690944881889768E-2"/>
          <c:y val="3.5294117647058823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37285230255309"/>
          <c:y val="0.16056277056277057"/>
          <c:w val="0.83675609639704129"/>
          <c:h val="0.57090298824536456"/>
        </c:manualLayout>
      </c:layout>
      <c:barChart>
        <c:barDir val="col"/>
        <c:grouping val="stacked"/>
        <c:varyColors val="0"/>
        <c:ser>
          <c:idx val="0"/>
          <c:order val="0"/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2.0707229778095921E-3"/>
                  <c:y val="-3.30053261691370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F4C5-4FE1-9487-972B3FEA86E8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1.7172035313767597E-3"/>
                  <c:y val="-7.546050819870833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F4C5-4FE1-9487-972B3FEA86E8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2.777952755905512E-3"/>
                  <c:y val="-0.1045329148739521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F4C5-4FE1-9487-972B3FEA86E8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1.3636840849439275E-3"/>
                  <c:y val="-0.1237165712873777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F4C5-4FE1-9487-972B3FEA86E8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9088523025530898E-7"/>
                  <c:y val="-8.72169604784805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4-F4C5-4FE1-9487-972B3FEA86E8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8.8887862048721399E-17"/>
                  <c:y val="-5.50463382684512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F4C5-4FE1-9487-972B3FEA86E8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7.0703889286566454E-4"/>
                  <c:y val="-0.298331915772764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6-F4C5-4FE1-9487-972B3FEA86E8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-8.3333333333333332E-3"/>
                  <c:y val="-0.3679653679653679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F4C5-4FE1-9487-972B3FEA86E8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'Capital Formation'!$A$2:$A$8</c:f>
              <c:strCache>
                <c:ptCount val="7"/>
                <c:pt idx="0">
                  <c:v>2015-16</c:v>
                </c:pt>
                <c:pt idx="1">
                  <c:v>2016-17</c:v>
                </c:pt>
                <c:pt idx="2">
                  <c:v>2017-18</c:v>
                </c:pt>
                <c:pt idx="3">
                  <c:v>2018-19</c:v>
                </c:pt>
                <c:pt idx="4">
                  <c:v>2019-20</c:v>
                </c:pt>
                <c:pt idx="5">
                  <c:v>2020-21</c:v>
                </c:pt>
                <c:pt idx="6">
                  <c:v>Total</c:v>
                </c:pt>
              </c:strCache>
            </c:strRef>
          </c:cat>
          <c:val>
            <c:numRef>
              <c:f>'Capital Formation'!$B$2:$B$8</c:f>
              <c:numCache>
                <c:formatCode>General</c:formatCode>
                <c:ptCount val="7"/>
                <c:pt idx="0">
                  <c:v>8.527499999999975</c:v>
                </c:pt>
                <c:pt idx="1">
                  <c:v>51.316650000000003</c:v>
                </c:pt>
                <c:pt idx="2">
                  <c:v>98.286860000000004</c:v>
                </c:pt>
                <c:pt idx="3">
                  <c:v>118.8776</c:v>
                </c:pt>
                <c:pt idx="4">
                  <c:v>75.828980000000001</c:v>
                </c:pt>
                <c:pt idx="5">
                  <c:v>26.722540000000038</c:v>
                </c:pt>
                <c:pt idx="6">
                  <c:v>379.56013000000002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F4C5-4FE1-9487-972B3FEA86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overlap val="100"/>
        <c:axId val="115858040"/>
        <c:axId val="115859608"/>
      </c:barChart>
      <c:catAx>
        <c:axId val="115858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9608"/>
        <c:crosses val="autoZero"/>
        <c:auto val="1"/>
        <c:lblAlgn val="ctr"/>
        <c:lblOffset val="100"/>
        <c:noMultiLvlLbl val="0"/>
      </c:catAx>
      <c:valAx>
        <c:axId val="115859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8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chemeClr val="tx1"/>
                </a:solidFill>
              </a:rPr>
              <a:t>Progress of </a:t>
            </a:r>
            <a:r>
              <a:rPr lang="en-US" sz="2000" b="1" dirty="0" err="1">
                <a:solidFill>
                  <a:schemeClr val="tx1"/>
                </a:solidFill>
              </a:rPr>
              <a:t>WMG</a:t>
            </a:r>
            <a:r>
              <a:rPr lang="en-US" sz="2000" b="1" dirty="0">
                <a:solidFill>
                  <a:schemeClr val="tx1"/>
                </a:solidFill>
              </a:rPr>
              <a:t> member training for strengthening</a:t>
            </a:r>
            <a:r>
              <a:rPr lang="en-US" sz="2000" b="1" baseline="0" dirty="0">
                <a:solidFill>
                  <a:schemeClr val="tx1"/>
                </a:solidFill>
              </a:rPr>
              <a:t> of </a:t>
            </a:r>
            <a:r>
              <a:rPr lang="en-US" sz="2000" b="1" baseline="0" dirty="0" err="1">
                <a:solidFill>
                  <a:schemeClr val="tx1"/>
                </a:solidFill>
              </a:rPr>
              <a:t>WMG</a:t>
            </a:r>
            <a:r>
              <a:rPr lang="en-US" sz="2000" b="1" dirty="0">
                <a:solidFill>
                  <a:schemeClr val="tx1"/>
                </a:solidFill>
              </a:rPr>
              <a:t> &amp; Crop Production Technology training</a:t>
            </a:r>
            <a:r>
              <a:rPr lang="en-US" sz="2000" b="1" baseline="0" dirty="0">
                <a:solidFill>
                  <a:schemeClr val="tx1"/>
                </a:solidFill>
              </a:rPr>
              <a:t> no of beneficiaries target compare to achievement</a:t>
            </a:r>
            <a:endParaRPr lang="en-US" sz="2000" b="1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5380075522415604"/>
          <c:y val="0.25083333333333335"/>
          <c:w val="0.81579790354788229"/>
          <c:h val="0.4850072907553222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'Item wise Training  '!$P$8</c:f>
              <c:strCache>
                <c:ptCount val="1"/>
                <c:pt idx="0">
                  <c:v>Target (Benificiaries)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'!$Q$7:$R$7</c:f>
              <c:strCache>
                <c:ptCount val="2"/>
                <c:pt idx="0">
                  <c:v>WMG Member Training for Strengthening of WMG</c:v>
                </c:pt>
                <c:pt idx="1">
                  <c:v>Farmer Training  Program specially for agricultural promotion </c:v>
                </c:pt>
              </c:strCache>
            </c:strRef>
          </c:cat>
          <c:val>
            <c:numRef>
              <c:f>'Item wise Training  '!$Q$8:$R$8</c:f>
              <c:numCache>
                <c:formatCode>General</c:formatCode>
                <c:ptCount val="2"/>
                <c:pt idx="0">
                  <c:v>12930</c:v>
                </c:pt>
                <c:pt idx="1">
                  <c:v>29100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D66-4975-BC07-490598DB7686}"/>
            </c:ext>
          </c:extLst>
        </c:ser>
        <c:ser>
          <c:idx val="1"/>
          <c:order val="1"/>
          <c:tx>
            <c:strRef>
              <c:f>'Item wise Training  '!$P$9</c:f>
              <c:strCache>
                <c:ptCount val="1"/>
                <c:pt idx="0">
                  <c:v>Achievement (Benificiaries)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 xmlns:c16r2="http://schemas.microsoft.com/office/drawing/2015/06/chart">
              <c:ext xmlns:c16="http://schemas.microsoft.com/office/drawing/2014/chart" uri="{C3380CC4-5D6E-409C-BE32-E72D297353CC}">
                <c16:uniqueId val="{00000001-4D66-4975-BC07-490598DB768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'!$Q$7:$R$7</c:f>
              <c:strCache>
                <c:ptCount val="2"/>
                <c:pt idx="0">
                  <c:v>WMG Member Training for Strengthening of WMG</c:v>
                </c:pt>
                <c:pt idx="1">
                  <c:v>Farmer Training  Program specially for agricultural promotion </c:v>
                </c:pt>
              </c:strCache>
            </c:strRef>
          </c:cat>
          <c:val>
            <c:numRef>
              <c:f>'Item wise Training  '!$Q$9:$R$9</c:f>
              <c:numCache>
                <c:formatCode>General</c:formatCode>
                <c:ptCount val="2"/>
                <c:pt idx="0">
                  <c:v>9024</c:v>
                </c:pt>
                <c:pt idx="1">
                  <c:v>20024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4D66-4975-BC07-490598DB76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5860392"/>
        <c:axId val="115861568"/>
      </c:barChart>
      <c:catAx>
        <c:axId val="115860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61568"/>
        <c:crosses val="autoZero"/>
        <c:auto val="1"/>
        <c:lblAlgn val="ctr"/>
        <c:lblOffset val="100"/>
        <c:noMultiLvlLbl val="0"/>
      </c:catAx>
      <c:valAx>
        <c:axId val="115861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60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4294892825896763"/>
          <c:y val="0.22795913010873642"/>
          <c:w val="0.64774398980499615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>
                <a:solidFill>
                  <a:schemeClr val="tx1"/>
                </a:solidFill>
              </a:rPr>
              <a:t>Progress of different training items no of beneficiaries target compare to achievement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691724663721115"/>
          <c:y val="0.27600849192157473"/>
          <c:w val="0.85730308123748844"/>
          <c:h val="0.2902847262023877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'Item wise Training  '!$P$15</c:f>
              <c:strCache>
                <c:ptCount val="1"/>
                <c:pt idx="0">
                  <c:v>Target (Benificiaries)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rgbClr val="FF00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'!$Q$14:$Y$14</c:f>
              <c:strCache>
                <c:ptCount val="9"/>
                <c:pt idx="0">
                  <c:v>BWDB Officials Training</c:v>
                </c:pt>
                <c:pt idx="1">
                  <c:v>Field Staff Training </c:v>
                </c:pt>
                <c:pt idx="2">
                  <c:v>Training on Homestead  Vegetable </c:v>
                </c:pt>
                <c:pt idx="3">
                  <c:v>New Technology Transfer </c:v>
                </c:pt>
                <c:pt idx="4">
                  <c:v>ToT for -IFM forFFS </c:v>
                </c:pt>
                <c:pt idx="5">
                  <c:v>Nursery Management </c:v>
                </c:pt>
                <c:pt idx="6">
                  <c:v>Research-extension-farmer dialog</c:v>
                </c:pt>
                <c:pt idx="7">
                  <c:v>Training on Poultry and livestock </c:v>
                </c:pt>
                <c:pt idx="8">
                  <c:v>Training on "Paramedical Veterinary"</c:v>
                </c:pt>
              </c:strCache>
            </c:strRef>
          </c:cat>
          <c:val>
            <c:numRef>
              <c:f>'Item wise Training  '!$Q$15:$Y$15</c:f>
              <c:numCache>
                <c:formatCode>General</c:formatCode>
                <c:ptCount val="9"/>
                <c:pt idx="0">
                  <c:v>180</c:v>
                </c:pt>
                <c:pt idx="1">
                  <c:v>630</c:v>
                </c:pt>
                <c:pt idx="2">
                  <c:v>3540</c:v>
                </c:pt>
                <c:pt idx="3">
                  <c:v>810</c:v>
                </c:pt>
                <c:pt idx="4">
                  <c:v>600</c:v>
                </c:pt>
                <c:pt idx="5">
                  <c:v>360</c:v>
                </c:pt>
                <c:pt idx="6">
                  <c:v>690</c:v>
                </c:pt>
                <c:pt idx="7">
                  <c:v>3900</c:v>
                </c:pt>
                <c:pt idx="8">
                  <c:v>360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78D7-402A-845E-BE4AF7311B4E}"/>
            </c:ext>
          </c:extLst>
        </c:ser>
        <c:ser>
          <c:idx val="1"/>
          <c:order val="1"/>
          <c:tx>
            <c:strRef>
              <c:f>'Item wise Training  '!$P$16</c:f>
              <c:strCache>
                <c:ptCount val="1"/>
                <c:pt idx="0">
                  <c:v>Achievement (Benificiaries)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Training  '!$Q$14:$Y$14</c:f>
              <c:strCache>
                <c:ptCount val="9"/>
                <c:pt idx="0">
                  <c:v>BWDB Officials Training</c:v>
                </c:pt>
                <c:pt idx="1">
                  <c:v>Field Staff Training </c:v>
                </c:pt>
                <c:pt idx="2">
                  <c:v>Training on Homestead  Vegetable </c:v>
                </c:pt>
                <c:pt idx="3">
                  <c:v>New Technology Transfer </c:v>
                </c:pt>
                <c:pt idx="4">
                  <c:v>ToT for -IFM forFFS </c:v>
                </c:pt>
                <c:pt idx="5">
                  <c:v>Nursery Management </c:v>
                </c:pt>
                <c:pt idx="6">
                  <c:v>Research-extension-farmer dialog</c:v>
                </c:pt>
                <c:pt idx="7">
                  <c:v>Training on Poultry and livestock </c:v>
                </c:pt>
                <c:pt idx="8">
                  <c:v>Training on "Paramedical Veterinary"</c:v>
                </c:pt>
              </c:strCache>
            </c:strRef>
          </c:cat>
          <c:val>
            <c:numRef>
              <c:f>'Item wise Training  '!$Q$16:$Y$16</c:f>
              <c:numCache>
                <c:formatCode>General</c:formatCode>
                <c:ptCount val="9"/>
                <c:pt idx="0">
                  <c:v>64</c:v>
                </c:pt>
                <c:pt idx="1">
                  <c:v>312</c:v>
                </c:pt>
                <c:pt idx="2">
                  <c:v>1350</c:v>
                </c:pt>
                <c:pt idx="3">
                  <c:v>635</c:v>
                </c:pt>
                <c:pt idx="4">
                  <c:v>340</c:v>
                </c:pt>
                <c:pt idx="5">
                  <c:v>260</c:v>
                </c:pt>
                <c:pt idx="6">
                  <c:v>541</c:v>
                </c:pt>
                <c:pt idx="7">
                  <c:v>1800</c:v>
                </c:pt>
                <c:pt idx="8">
                  <c:v>180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78D7-402A-845E-BE4AF7311B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-27"/>
        <c:axId val="115855296"/>
        <c:axId val="116135120"/>
      </c:barChart>
      <c:catAx>
        <c:axId val="115855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5120"/>
        <c:crosses val="autoZero"/>
        <c:auto val="1"/>
        <c:lblAlgn val="ctr"/>
        <c:lblOffset val="100"/>
        <c:noMultiLvlLbl val="0"/>
      </c:catAx>
      <c:valAx>
        <c:axId val="116135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85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2779275322903522"/>
          <c:y val="0.17561266023394814"/>
          <c:w val="0.53082494772462807"/>
          <c:h val="5.94831713589060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>
                <a:solidFill>
                  <a:schemeClr val="tx1"/>
                </a:solidFill>
              </a:rPr>
              <a:t>Progress of Duck</a:t>
            </a:r>
            <a:r>
              <a:rPr lang="en-US" sz="1600" b="1" baseline="0" dirty="0">
                <a:solidFill>
                  <a:schemeClr val="tx1"/>
                </a:solidFill>
              </a:rPr>
              <a:t> and Goat receiving beneficiaries compare to target </a:t>
            </a:r>
            <a:endParaRPr lang="en-US" sz="1600" b="1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4087849956255469"/>
          <c:y val="0.25083333333333335"/>
          <c:w val="0.83412151341251839"/>
          <c:h val="0.5418256051326917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'Item Wise Progress (Support)_'!$A$2</c:f>
              <c:strCache>
                <c:ptCount val="1"/>
                <c:pt idx="0">
                  <c:v>Target (Benificiaries)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Progress (Support)_'!$B$1:$C$1</c:f>
              <c:strCache>
                <c:ptCount val="2"/>
                <c:pt idx="0">
                  <c:v>Poultry (Duck) rearing and Support  Service Scheme</c:v>
                </c:pt>
                <c:pt idx="1">
                  <c:v>Goat  rearing and Support  Service Scheme</c:v>
                </c:pt>
              </c:strCache>
            </c:strRef>
          </c:cat>
          <c:val>
            <c:numRef>
              <c:f>'Item Wise Progress (Support)_'!$B$2:$C$2</c:f>
              <c:numCache>
                <c:formatCode>General</c:formatCode>
                <c:ptCount val="2"/>
                <c:pt idx="0">
                  <c:v>6998</c:v>
                </c:pt>
                <c:pt idx="1">
                  <c:v>2330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5CD-41B6-A77B-4724902EB251}"/>
            </c:ext>
          </c:extLst>
        </c:ser>
        <c:ser>
          <c:idx val="1"/>
          <c:order val="1"/>
          <c:tx>
            <c:strRef>
              <c:f>'Item Wise Progress (Support)_'!$A$3</c:f>
              <c:strCache>
                <c:ptCount val="1"/>
                <c:pt idx="0">
                  <c:v>Achievement (Benificiaries)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'Item Wise Progress (Support)_'!$B$1:$C$1</c:f>
              <c:strCache>
                <c:ptCount val="2"/>
                <c:pt idx="0">
                  <c:v>Poultry (Duck) rearing and Support  Service Scheme</c:v>
                </c:pt>
                <c:pt idx="1">
                  <c:v>Goat  rearing and Support  Service Scheme</c:v>
                </c:pt>
              </c:strCache>
            </c:strRef>
          </c:cat>
          <c:val>
            <c:numRef>
              <c:f>'Item Wise Progress (Support)_'!$B$3:$C$3</c:f>
              <c:numCache>
                <c:formatCode>General</c:formatCode>
                <c:ptCount val="2"/>
                <c:pt idx="0">
                  <c:v>5998</c:v>
                </c:pt>
                <c:pt idx="1">
                  <c:v>1929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5CD-41B6-A77B-4724902EB2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6133552"/>
        <c:axId val="116135512"/>
      </c:barChart>
      <c:catAx>
        <c:axId val="116133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5512"/>
        <c:crosses val="autoZero"/>
        <c:auto val="1"/>
        <c:lblAlgn val="ctr"/>
        <c:lblOffset val="100"/>
        <c:noMultiLvlLbl val="0"/>
      </c:catAx>
      <c:valAx>
        <c:axId val="116135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133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67073490813648"/>
          <c:y val="0.22743000874890634"/>
          <c:w val="0.65102974628171484"/>
          <c:h val="7.81255468066491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0.14016</cdr:x>
      <cdr:y>0.12364</cdr:y>
    </cdr:from>
    <cdr:to>
      <cdr:x>0.52913</cdr:x>
      <cdr:y>0.16052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211036" y="775607"/>
          <a:ext cx="3360964" cy="23132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0.13701</cdr:x>
      <cdr:y>0.28633</cdr:y>
    </cdr:from>
    <cdr:to>
      <cdr:x>0.37638</cdr:x>
      <cdr:y>0.37093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183821" y="1796143"/>
          <a:ext cx="2068286" cy="53067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</c:userShapes>
</file>

<file path=ppt/drawings/drawing10.xml><?xml version="1.0" encoding="utf-8"?>
<c:userShapes xmlns:c="http://schemas.openxmlformats.org/drawingml/2006/chart">
  <cdr:relSizeAnchor xmlns:cdr="http://schemas.openxmlformats.org/drawingml/2006/chartDrawing">
    <cdr:from>
      <cdr:x>0.51695</cdr:x>
      <cdr:y>0.88333</cdr:y>
    </cdr:from>
    <cdr:to>
      <cdr:x>0.64611</cdr:x>
      <cdr:y>0.99445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648200" y="4038600"/>
          <a:ext cx="1161355" cy="5080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000" b="1" dirty="0"/>
            <a:t>Item</a:t>
          </a:r>
        </a:p>
      </cdr:txBody>
    </cdr:sp>
  </cdr:relSizeAnchor>
  <cdr:relSizeAnchor xmlns:cdr="http://schemas.openxmlformats.org/drawingml/2006/chartDrawing">
    <cdr:from>
      <cdr:x>0.01528</cdr:x>
      <cdr:y>0.16667</cdr:y>
    </cdr:from>
    <cdr:to>
      <cdr:x>0.07133</cdr:x>
      <cdr:y>0.86661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69850" y="457200"/>
          <a:ext cx="256257" cy="19200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0.13559</cdr:x>
      <cdr:y>0.76923</cdr:y>
    </cdr:from>
    <cdr:to>
      <cdr:x>1</cdr:x>
      <cdr:y>0.96625</cdr:y>
    </cdr:to>
    <cdr:grpSp>
      <cdr:nvGrpSpPr>
        <cdr:cNvPr id="6" name="Group 5">
          <a:extLst xmlns:a="http://schemas.openxmlformats.org/drawingml/2006/main">
            <a:ext uri="{FF2B5EF4-FFF2-40B4-BE49-F238E27FC236}">
              <a16:creationId xmlns="" xmlns:a16="http://schemas.microsoft.com/office/drawing/2014/main" id="{13D81596-A31B-48B4-85A8-0A88E97EE35D}"/>
            </a:ext>
          </a:extLst>
        </cdr:cNvPr>
        <cdr:cNvGrpSpPr/>
      </cdr:nvGrpSpPr>
      <cdr:grpSpPr>
        <a:xfrm xmlns:a="http://schemas.openxmlformats.org/drawingml/2006/main">
          <a:off x="1237169" y="3913991"/>
          <a:ext cx="7887166" cy="1002476"/>
          <a:chOff x="1219200" y="3962400"/>
          <a:chExt cx="7772400" cy="975815"/>
        </a:xfrm>
      </cdr:grpSpPr>
      <cdr:sp macro="" textlink="">
        <cdr:nvSpPr>
          <cdr:cNvPr id="4" name="TextBox 1"/>
          <cdr:cNvSpPr txBox="1"/>
        </cdr:nvSpPr>
        <cdr:spPr>
          <a:xfrm xmlns:a="http://schemas.openxmlformats.org/drawingml/2006/main">
            <a:off x="1219200" y="3962400"/>
            <a:ext cx="4038600" cy="975815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wrap="squar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sz="1800" dirty="0"/>
              <a:t>	Target     Achievement </a:t>
            </a:r>
          </a:p>
          <a:p xmlns:a="http://schemas.openxmlformats.org/drawingml/2006/main">
            <a:pPr algn="ctr"/>
            <a:r>
              <a:rPr lang="en-US" sz="2000" b="1" dirty="0" err="1"/>
              <a:t>Boro</a:t>
            </a:r>
            <a:endParaRPr lang="en-US" sz="1200" b="1" dirty="0"/>
          </a:p>
        </cdr:txBody>
      </cdr:sp>
      <cdr:sp macro="" textlink="">
        <cdr:nvSpPr>
          <cdr:cNvPr id="5" name="TextBox 1"/>
          <cdr:cNvSpPr txBox="1"/>
        </cdr:nvSpPr>
        <cdr:spPr>
          <a:xfrm xmlns:a="http://schemas.openxmlformats.org/drawingml/2006/main">
            <a:off x="4953000" y="3962400"/>
            <a:ext cx="4038600" cy="975815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wrap="square" rtlCol="0"/>
          <a:lstStyle xmlns:a="http://schemas.openxmlformats.org/drawingml/2006/main"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r>
              <a:rPr lang="en-US" sz="1800" dirty="0"/>
              <a:t>	Target     Achievement </a:t>
            </a:r>
          </a:p>
          <a:p xmlns:a="http://schemas.openxmlformats.org/drawingml/2006/main">
            <a:pPr algn="ctr"/>
            <a:r>
              <a:rPr lang="en-US" sz="2000" b="1" dirty="0" err="1"/>
              <a:t>Aman</a:t>
            </a:r>
            <a:endParaRPr lang="en-US" sz="1200" b="1" dirty="0"/>
          </a:p>
        </cdr:txBody>
      </cdr:sp>
    </cdr:grpSp>
  </cdr:relSizeAnchor>
</c:userShapes>
</file>

<file path=ppt/drawings/drawing11.xml><?xml version="1.0" encoding="utf-8"?>
<c:userShapes xmlns:c="http://schemas.openxmlformats.org/drawingml/2006/chart">
  <cdr:relSizeAnchor xmlns:cdr="http://schemas.openxmlformats.org/drawingml/2006/chartDrawing">
    <cdr:from>
      <cdr:x>0</cdr:x>
      <cdr:y>0.18462</cdr:y>
    </cdr:from>
    <cdr:to>
      <cdr:x>0.05605</cdr:x>
      <cdr:y>0.74786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0" y="914400"/>
          <a:ext cx="512521" cy="278976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0.34722</cdr:x>
      <cdr:y>0.92543</cdr:y>
    </cdr:from>
    <cdr:to>
      <cdr:x>0.75556</cdr:x>
      <cdr:y>1</cdr:y>
    </cdr:to>
    <cdr:sp macro="" textlink="">
      <cdr:nvSpPr>
        <cdr:cNvPr id="4" name="TextBox 2"/>
        <cdr:cNvSpPr txBox="1"/>
      </cdr:nvSpPr>
      <cdr:spPr>
        <a:xfrm xmlns:a="http://schemas.openxmlformats.org/drawingml/2006/main">
          <a:off x="3175000" y="5411528"/>
          <a:ext cx="3733800" cy="36933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b="1" dirty="0"/>
            <a:t>Name of demonstration item</a:t>
          </a:r>
        </a:p>
      </cdr:txBody>
    </cdr:sp>
  </cdr:relSizeAnchor>
</c:userShapes>
</file>

<file path=ppt/drawings/drawing12.xml><?xml version="1.0" encoding="utf-8"?>
<c:userShapes xmlns:c="http://schemas.openxmlformats.org/drawingml/2006/chart">
  <cdr:relSizeAnchor xmlns:cdr="http://schemas.openxmlformats.org/drawingml/2006/chartDrawing">
    <cdr:from>
      <cdr:x>0.2125</cdr:x>
      <cdr:y>0.03125</cdr:y>
    </cdr:from>
    <cdr:to>
      <cdr:x>0.69167</cdr:x>
      <cdr:y>0.13194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71550" y="85725"/>
          <a:ext cx="2190750" cy="2762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0.03333</cdr:x>
      <cdr:y>0.29032</cdr:y>
    </cdr:from>
    <cdr:to>
      <cdr:x>0.10123</cdr:x>
      <cdr:y>0.71932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304800" y="1371600"/>
          <a:ext cx="620877" cy="202676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/>
        <a:lstStyle xmlns:a="http://schemas.openxmlformats.org/drawingml/2006/main"/>
        <a:p xmlns:a="http://schemas.openxmlformats.org/drawingml/2006/main">
          <a:r>
            <a:rPr lang="en-US" sz="1800" b="1" dirty="0"/>
            <a:t>Number of  </a:t>
          </a:r>
          <a:r>
            <a:rPr lang="en-US" sz="1800" b="1" dirty="0" err="1"/>
            <a:t>WMG</a:t>
          </a:r>
          <a:endParaRPr lang="en-US" sz="1800" b="1" dirty="0"/>
        </a:p>
      </cdr:txBody>
    </cdr:sp>
  </cdr:relSizeAnchor>
  <cdr:relSizeAnchor xmlns:cdr="http://schemas.openxmlformats.org/drawingml/2006/chartDrawing">
    <cdr:from>
      <cdr:x>0.1</cdr:x>
      <cdr:y>0.04839</cdr:y>
    </cdr:from>
    <cdr:to>
      <cdr:x>0.96667</cdr:x>
      <cdr:y>0.14516</cdr:y>
    </cdr:to>
    <cdr:sp macro="" textlink="">
      <cdr:nvSpPr>
        <cdr:cNvPr id="5" name="TextBox 2"/>
        <cdr:cNvSpPr txBox="1"/>
      </cdr:nvSpPr>
      <cdr:spPr>
        <a:xfrm xmlns:a="http://schemas.openxmlformats.org/drawingml/2006/main">
          <a:off x="914400" y="228600"/>
          <a:ext cx="7924800" cy="457180"/>
        </a:xfrm>
        <a:prstGeom xmlns:a="http://schemas.openxmlformats.org/drawingml/2006/main" prst="rect">
          <a:avLst/>
        </a:prstGeom>
        <a:solidFill xmlns:a="http://schemas.openxmlformats.org/drawingml/2006/main">
          <a:schemeClr val="lt1"/>
        </a:solidFill>
        <a:ln xmlns:a="http://schemas.openxmlformats.org/drawingml/2006/main" w="9525" cmpd="sng">
          <a:solidFill>
            <a:schemeClr val="bg1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Progress of </a:t>
          </a:r>
          <a:r>
            <a:rPr lang="en-US" sz="1800" b="1" dirty="0" err="1"/>
            <a:t>ToT-IFM-FFS</a:t>
          </a:r>
          <a:r>
            <a:rPr lang="en-US" sz="1800" b="1" dirty="0"/>
            <a:t>  and </a:t>
          </a:r>
          <a:r>
            <a:rPr lang="en-US" sz="1800" b="1" dirty="0" err="1"/>
            <a:t>FFS</a:t>
          </a:r>
          <a:r>
            <a:rPr lang="en-US" sz="1800" b="1" dirty="0"/>
            <a:t>(Farmer Field School) in </a:t>
          </a:r>
          <a:r>
            <a:rPr lang="en-US" sz="1800" b="1" dirty="0" err="1"/>
            <a:t>HFMLIP</a:t>
          </a:r>
          <a:endParaRPr lang="en-US" sz="1800" b="1" dirty="0"/>
        </a:p>
      </cdr:txBody>
    </cdr:sp>
  </cdr:relSizeAnchor>
  <cdr:relSizeAnchor xmlns:cdr="http://schemas.openxmlformats.org/drawingml/2006/chartDrawing">
    <cdr:from>
      <cdr:x>0.59167</cdr:x>
      <cdr:y>0.83871</cdr:y>
    </cdr:from>
    <cdr:to>
      <cdr:x>0.89167</cdr:x>
      <cdr:y>0.91935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5410200" y="3962400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b="1" dirty="0" err="1"/>
            <a:t>FFS</a:t>
          </a:r>
          <a:r>
            <a:rPr lang="en-US" sz="1600" b="1" dirty="0"/>
            <a:t>(Farmer Field School)</a:t>
          </a:r>
        </a:p>
      </cdr:txBody>
    </cdr:sp>
  </cdr:relSizeAnchor>
  <cdr:relSizeAnchor xmlns:cdr="http://schemas.openxmlformats.org/drawingml/2006/chartDrawing">
    <cdr:from>
      <cdr:x>0.21909</cdr:x>
      <cdr:y>0.83871</cdr:y>
    </cdr:from>
    <cdr:to>
      <cdr:x>0.51909</cdr:x>
      <cdr:y>0.91935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2003323" y="3962400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r>
            <a:rPr lang="en-US" sz="1600" b="1" dirty="0" err="1"/>
            <a:t>ToT-IFM-FFS</a:t>
          </a:r>
          <a:endParaRPr lang="en-US" sz="1600" b="1" dirty="0"/>
        </a:p>
      </cdr:txBody>
    </cdr:sp>
  </cdr:relSizeAnchor>
</c:userShapes>
</file>

<file path=ppt/drawings/drawing13.xml><?xml version="1.0" encoding="utf-8"?>
<c:userShapes xmlns:c="http://schemas.openxmlformats.org/drawingml/2006/chart">
  <cdr:relSizeAnchor xmlns:cdr="http://schemas.openxmlformats.org/drawingml/2006/chartDrawing">
    <cdr:from>
      <cdr:x>0.03731</cdr:x>
      <cdr:y>0.06845</cdr:y>
    </cdr:from>
    <cdr:to>
      <cdr:x>0.09786</cdr:x>
      <cdr:y>0.78175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93675" y="219075"/>
          <a:ext cx="314325" cy="22828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0.01667</cdr:x>
      <cdr:y>0.01181</cdr:y>
    </cdr:from>
    <cdr:to>
      <cdr:x>0.9743</cdr:x>
      <cdr:y>0.10145</cdr:y>
    </cdr:to>
    <cdr:sp macro="" textlink="">
      <cdr:nvSpPr>
        <cdr:cNvPr id="4" name="TextBox 2"/>
        <cdr:cNvSpPr txBox="1"/>
      </cdr:nvSpPr>
      <cdr:spPr>
        <a:xfrm xmlns:a="http://schemas.openxmlformats.org/drawingml/2006/main">
          <a:off x="152400" y="62091"/>
          <a:ext cx="8756569" cy="471309"/>
        </a:xfrm>
        <a:prstGeom xmlns:a="http://schemas.openxmlformats.org/drawingml/2006/main" prst="rect">
          <a:avLst/>
        </a:prstGeom>
        <a:solidFill xmlns:a="http://schemas.openxmlformats.org/drawingml/2006/main">
          <a:schemeClr val="lt1"/>
        </a:solidFill>
        <a:ln xmlns:a="http://schemas.openxmlformats.org/drawingml/2006/main" w="9525" cmpd="sng">
          <a:solidFill>
            <a:schemeClr val="bg1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t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Progress of </a:t>
          </a:r>
          <a:r>
            <a:rPr lang="en-US" sz="1800" b="1" dirty="0" err="1"/>
            <a:t>ToT-IFM-FFS</a:t>
          </a:r>
          <a:r>
            <a:rPr lang="en-US" sz="1800" b="1" dirty="0"/>
            <a:t> and </a:t>
          </a:r>
          <a:r>
            <a:rPr lang="en-US" sz="1800" b="1" dirty="0" err="1"/>
            <a:t>FFS</a:t>
          </a:r>
          <a:r>
            <a:rPr lang="en-US" sz="1800" b="1" dirty="0"/>
            <a:t> receiving beneficiaries number </a:t>
          </a:r>
        </a:p>
      </cdr:txBody>
    </cdr:sp>
  </cdr:relSizeAnchor>
  <cdr:relSizeAnchor xmlns:cdr="http://schemas.openxmlformats.org/drawingml/2006/chartDrawing">
    <cdr:from>
      <cdr:x>0.23333</cdr:x>
      <cdr:y>0.77612</cdr:y>
    </cdr:from>
    <cdr:to>
      <cdr:x>0.45</cdr:x>
      <cdr:y>0.83582</cdr:y>
    </cdr:to>
    <cdr:grpSp>
      <cdr:nvGrpSpPr>
        <cdr:cNvPr id="7" name="Group 6">
          <a:extLst xmlns:a="http://schemas.openxmlformats.org/drawingml/2006/main">
            <a:ext uri="{FF2B5EF4-FFF2-40B4-BE49-F238E27FC236}">
              <a16:creationId xmlns="" xmlns:a16="http://schemas.microsoft.com/office/drawing/2014/main" id="{1144ED61-A9DC-4137-9945-A91EF35FFD15}"/>
            </a:ext>
          </a:extLst>
        </cdr:cNvPr>
        <cdr:cNvGrpSpPr/>
      </cdr:nvGrpSpPr>
      <cdr:grpSpPr>
        <a:xfrm xmlns:a="http://schemas.openxmlformats.org/drawingml/2006/main">
          <a:off x="2133570" y="4080685"/>
          <a:ext cx="1981230" cy="313890"/>
          <a:chOff x="2133600" y="3962400"/>
          <a:chExt cx="1981200" cy="304799"/>
        </a:xfrm>
      </cdr:grpSpPr>
      <cdr:sp macro="" textlink="">
        <cdr:nvSpPr>
          <cdr:cNvPr id="5" name="TextBox 4"/>
          <cdr:cNvSpPr txBox="1"/>
        </cdr:nvSpPr>
        <cdr:spPr>
          <a:xfrm xmlns:a="http://schemas.openxmlformats.org/drawingml/2006/main">
            <a:off x="2133600" y="3962400"/>
            <a:ext cx="990600" cy="228601"/>
          </a:xfrm>
          <a:prstGeom xmlns:a="http://schemas.openxmlformats.org/drawingml/2006/main" prst="rect">
            <a:avLst/>
          </a:prstGeom>
          <a:solidFill xmlns:a="http://schemas.openxmlformats.org/drawingml/2006/main">
            <a:srgbClr val="FF0000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endParaRPr lang="en-US" sz="1100" dirty="0"/>
          </a:p>
        </cdr:txBody>
      </cdr:sp>
      <cdr:sp macro="" textlink="">
        <cdr:nvSpPr>
          <cdr:cNvPr id="6" name="TextBox 5"/>
          <cdr:cNvSpPr txBox="1"/>
        </cdr:nvSpPr>
        <cdr:spPr>
          <a:xfrm xmlns:a="http://schemas.openxmlformats.org/drawingml/2006/main">
            <a:off x="3124200" y="4038599"/>
            <a:ext cx="990600" cy="228600"/>
          </a:xfrm>
          <a:prstGeom xmlns:a="http://schemas.openxmlformats.org/drawingml/2006/main" prst="rect">
            <a:avLst/>
          </a:prstGeom>
          <a:solidFill xmlns:a="http://schemas.openxmlformats.org/drawingml/2006/main">
            <a:srgbClr val="00B050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endParaRPr lang="en-US" sz="1100" dirty="0"/>
          </a:p>
        </cdr:txBody>
      </cdr:sp>
    </cdr:grpSp>
  </cdr:relSizeAnchor>
  <cdr:relSizeAnchor xmlns:cdr="http://schemas.openxmlformats.org/drawingml/2006/chartDrawing">
    <cdr:from>
      <cdr:x>0.59167</cdr:x>
      <cdr:y>0.85075</cdr:y>
    </cdr:from>
    <cdr:to>
      <cdr:x>0.89167</cdr:x>
      <cdr:y>0.92537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5410200" y="4343399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b="1" dirty="0" err="1"/>
            <a:t>FFS</a:t>
          </a:r>
          <a:r>
            <a:rPr lang="en-US" sz="1600" b="1" dirty="0"/>
            <a:t>(Farmer Field School)</a:t>
          </a:r>
        </a:p>
      </cdr:txBody>
    </cdr:sp>
  </cdr:relSizeAnchor>
  <cdr:relSizeAnchor xmlns:cdr="http://schemas.openxmlformats.org/drawingml/2006/chartDrawing">
    <cdr:from>
      <cdr:x>0.2</cdr:x>
      <cdr:y>0.85075</cdr:y>
    </cdr:from>
    <cdr:to>
      <cdr:x>0.5</cdr:x>
      <cdr:y>0.92537</cdr:y>
    </cdr:to>
    <cdr:sp macro="" textlink="">
      <cdr:nvSpPr>
        <cdr:cNvPr id="9" name="TextBox 1"/>
        <cdr:cNvSpPr txBox="1"/>
      </cdr:nvSpPr>
      <cdr:spPr>
        <a:xfrm xmlns:a="http://schemas.openxmlformats.org/drawingml/2006/main">
          <a:off x="1828800" y="4343399"/>
          <a:ext cx="2743200" cy="38100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 err="1"/>
            <a:t>ToT-IFM-FFS</a:t>
          </a:r>
          <a:endParaRPr lang="en-US" sz="1600" b="1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0.02083</cdr:x>
      <cdr:y>0</cdr:y>
    </cdr:from>
    <cdr:to>
      <cdr:x>1</cdr:x>
      <cdr:y>0.33333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5251" y="0"/>
          <a:ext cx="4476749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 anchor="t"/>
        <a:lstStyle xmlns:a="http://schemas.openxmlformats.org/drawingml/2006/main"/>
        <a:p xmlns:a="http://schemas.openxmlformats.org/drawingml/2006/main">
          <a:pPr algn="ctr"/>
          <a:r>
            <a:rPr lang="en-US" sz="1800" b="1" dirty="0"/>
            <a:t>Target &amp; achievement of Allocation as per </a:t>
          </a:r>
        </a:p>
        <a:p xmlns:a="http://schemas.openxmlformats.org/drawingml/2006/main">
          <a:pPr algn="ctr"/>
          <a:r>
            <a:rPr lang="en-US" sz="1800" b="1" dirty="0"/>
            <a:t>Proposed 2nd Revised DPP</a:t>
          </a:r>
        </a:p>
      </cdr:txBody>
    </cdr:sp>
  </cdr:relSizeAnchor>
  <cdr:relSizeAnchor xmlns:cdr="http://schemas.openxmlformats.org/drawingml/2006/chartDrawing">
    <cdr:from>
      <cdr:x>0.01111</cdr:x>
      <cdr:y>0.01852</cdr:y>
    </cdr:from>
    <cdr:to>
      <cdr:x>0.06528</cdr:x>
      <cdr:y>0.8588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50800" y="50800"/>
          <a:ext cx="247650" cy="23050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 err="1"/>
            <a:t>BDT</a:t>
          </a:r>
          <a:r>
            <a:rPr lang="en-US" sz="1800" b="1" baseline="0" dirty="0"/>
            <a:t> (in Lakh)</a:t>
          </a:r>
          <a:endParaRPr lang="en-US" sz="1800" b="1" dirty="0"/>
        </a:p>
      </cdr:txBody>
    </cdr:sp>
  </cdr:relSizeAnchor>
  <cdr:relSizeAnchor xmlns:cdr="http://schemas.openxmlformats.org/drawingml/2006/chartDrawing">
    <cdr:from>
      <cdr:x>0.50903</cdr:x>
      <cdr:y>0.88889</cdr:y>
    </cdr:from>
    <cdr:to>
      <cdr:x>0.63819</cdr:x>
      <cdr:y>1</cdr:y>
    </cdr:to>
    <cdr:sp macro="" textlink="">
      <cdr:nvSpPr>
        <cdr:cNvPr id="4" name="TextBox 2"/>
        <cdr:cNvSpPr txBox="1"/>
      </cdr:nvSpPr>
      <cdr:spPr>
        <a:xfrm xmlns:a="http://schemas.openxmlformats.org/drawingml/2006/main">
          <a:off x="2327276" y="2438400"/>
          <a:ext cx="59055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800" b="1" dirty="0"/>
            <a:t>Item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0.01553</cdr:x>
      <cdr:y>0.20466</cdr:y>
    </cdr:from>
    <cdr:to>
      <cdr:x>0.0559</cdr:x>
      <cdr:y>0.83161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5249" y="752475"/>
          <a:ext cx="247650" cy="23050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/>
        <a:lstStyle xmlns:a="http://schemas.openxmlformats.org/drawingml/2006/main"/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0.44167</cdr:x>
      <cdr:y>0.91549</cdr:y>
    </cdr:from>
    <cdr:to>
      <cdr:x>0.56667</cdr:x>
      <cdr:y>0.99839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4038600" y="4953000"/>
          <a:ext cx="1143000" cy="44850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400" b="1" dirty="0"/>
            <a:t>Item</a:t>
          </a: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0.15528</cdr:x>
      <cdr:y>0.26906</cdr:y>
    </cdr:from>
    <cdr:to>
      <cdr:x>0.25466</cdr:x>
      <cdr:y>0.48431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428750" y="11430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0.13251</cdr:x>
      <cdr:y>0.17489</cdr:y>
    </cdr:from>
    <cdr:to>
      <cdr:x>0.32195</cdr:x>
      <cdr:y>0.34978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1219200" y="742950"/>
          <a:ext cx="1743075" cy="7429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0.0911</cdr:x>
      <cdr:y>0.13677</cdr:y>
    </cdr:from>
    <cdr:to>
      <cdr:x>0.29775</cdr:x>
      <cdr:y>0.26027</cdr:y>
    </cdr:to>
    <cdr:sp macro="" textlink="">
      <cdr:nvSpPr>
        <cdr:cNvPr id="8" name="TextBox 7"/>
        <cdr:cNvSpPr txBox="1"/>
      </cdr:nvSpPr>
      <cdr:spPr>
        <a:xfrm xmlns:a="http://schemas.openxmlformats.org/drawingml/2006/main">
          <a:off x="833018" y="760797"/>
          <a:ext cx="1889608" cy="687003"/>
        </a:xfrm>
        <a:prstGeom xmlns:a="http://schemas.openxmlformats.org/drawingml/2006/main" prst="rect">
          <a:avLst/>
        </a:prstGeom>
        <a:solidFill xmlns:a="http://schemas.openxmlformats.org/drawingml/2006/main">
          <a:schemeClr val="accent1">
            <a:lumMod val="20000"/>
            <a:lumOff val="80000"/>
          </a:schemeClr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b="1" dirty="0">
              <a:effectLst/>
            </a:rPr>
            <a:t>Male 	= 80,907 Female 	= 68,380 Total	= 1,49,287</a:t>
          </a:r>
          <a:endParaRPr lang="en-US" sz="1200" b="1" dirty="0"/>
        </a:p>
      </cdr:txBody>
    </cdr:sp>
  </cdr:relSizeAnchor>
  <cdr:relSizeAnchor xmlns:cdr="http://schemas.openxmlformats.org/drawingml/2006/chartDrawing">
    <cdr:from>
      <cdr:x>0.475</cdr:x>
      <cdr:y>0.93421</cdr:y>
    </cdr:from>
    <cdr:to>
      <cdr:x>0.59167</cdr:x>
      <cdr:y>0.98684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343400" y="5410200"/>
          <a:ext cx="106680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600" dirty="0"/>
            <a:t>Month</a:t>
          </a:r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0.01786</cdr:x>
      <cdr:y>0.29829</cdr:y>
    </cdr:from>
    <cdr:to>
      <cdr:x>0.06777</cdr:x>
      <cdr:y>0.6955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52400" y="1371600"/>
          <a:ext cx="425951" cy="182644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 anchor="ctr"/>
        <a:lstStyle xmlns:a="http://schemas.openxmlformats.org/drawingml/2006/main"/>
        <a:p xmlns:a="http://schemas.openxmlformats.org/drawingml/2006/main">
          <a:pPr algn="ctr"/>
          <a:r>
            <a:rPr lang="en-US" sz="2400" b="1" dirty="0"/>
            <a:t>Number</a:t>
          </a:r>
        </a:p>
      </cdr:txBody>
    </cdr:sp>
  </cdr:relSizeAnchor>
  <cdr:relSizeAnchor xmlns:cdr="http://schemas.openxmlformats.org/drawingml/2006/chartDrawing">
    <cdr:from>
      <cdr:x>0.39731</cdr:x>
      <cdr:y>0.91329</cdr:y>
    </cdr:from>
    <cdr:to>
      <cdr:x>0.73129</cdr:x>
      <cdr:y>0.95524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971675" y="3109913"/>
          <a:ext cx="1657350" cy="1428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0.54612</cdr:x>
      <cdr:y>0.9106</cdr:y>
    </cdr:from>
    <cdr:to>
      <cdr:x>0.69791</cdr:x>
      <cdr:y>1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4744065" y="4787736"/>
          <a:ext cx="1318532" cy="47006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000" dirty="0"/>
            <a:t>Item</a:t>
          </a:r>
        </a:p>
      </cdr:txBody>
    </cdr:sp>
  </cdr:relSizeAnchor>
  <cdr:relSizeAnchor xmlns:cdr="http://schemas.openxmlformats.org/drawingml/2006/chartDrawing">
    <cdr:from>
      <cdr:x>0.11956</cdr:x>
      <cdr:y>0.81159</cdr:y>
    </cdr:from>
    <cdr:to>
      <cdr:x>0.99161</cdr:x>
      <cdr:y>0.88406</cdr:y>
    </cdr:to>
    <cdr:grpSp>
      <cdr:nvGrpSpPr>
        <cdr:cNvPr id="8" name="Group 7">
          <a:extLst xmlns:a="http://schemas.openxmlformats.org/drawingml/2006/main">
            <a:ext uri="{FF2B5EF4-FFF2-40B4-BE49-F238E27FC236}">
              <a16:creationId xmlns="" xmlns:a16="http://schemas.microsoft.com/office/drawing/2014/main" id="{F976CD3D-0FBD-4E19-A5F2-0D7D8EB351F8}"/>
            </a:ext>
          </a:extLst>
        </cdr:cNvPr>
        <cdr:cNvGrpSpPr/>
      </cdr:nvGrpSpPr>
      <cdr:grpSpPr>
        <a:xfrm xmlns:a="http://schemas.openxmlformats.org/drawingml/2006/main">
          <a:off x="1095608" y="4390864"/>
          <a:ext cx="7991175" cy="392077"/>
          <a:chOff x="1086466" y="4267200"/>
          <a:chExt cx="7924800" cy="381000"/>
        </a:xfrm>
      </cdr:grpSpPr>
      <cdr:sp macro="" textlink="">
        <cdr:nvSpPr>
          <cdr:cNvPr id="5" name="TextBox 4"/>
          <cdr:cNvSpPr txBox="1"/>
        </cdr:nvSpPr>
        <cdr:spPr>
          <a:xfrm xmlns:a="http://schemas.openxmlformats.org/drawingml/2006/main">
            <a:off x="1086466" y="4267200"/>
            <a:ext cx="2819400" cy="381000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pPr algn="ctr"/>
            <a:r>
              <a:rPr lang="en-US" sz="1200" b="1" dirty="0"/>
              <a:t>                          Clustering</a:t>
            </a:r>
          </a:p>
        </cdr:txBody>
      </cdr:sp>
      <cdr:sp macro="" textlink="">
        <cdr:nvSpPr>
          <cdr:cNvPr id="6" name="TextBox 5"/>
          <cdr:cNvSpPr txBox="1"/>
        </cdr:nvSpPr>
        <cdr:spPr>
          <a:xfrm xmlns:a="http://schemas.openxmlformats.org/drawingml/2006/main">
            <a:off x="4363066" y="4267200"/>
            <a:ext cx="2209800" cy="381000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pPr algn="ctr"/>
            <a:r>
              <a:rPr lang="en-US" sz="1200" b="1" dirty="0"/>
              <a:t>   Ad-hoc Committee</a:t>
            </a:r>
          </a:p>
        </cdr:txBody>
      </cdr:sp>
      <cdr:sp macro="" textlink="">
        <cdr:nvSpPr>
          <cdr:cNvPr id="7" name="TextBox 6"/>
          <cdr:cNvSpPr txBox="1"/>
        </cdr:nvSpPr>
        <cdr:spPr>
          <a:xfrm xmlns:a="http://schemas.openxmlformats.org/drawingml/2006/main">
            <a:off x="6649066" y="4267200"/>
            <a:ext cx="2362200" cy="381000"/>
          </a:xfrm>
          <a:prstGeom xmlns:a="http://schemas.openxmlformats.org/drawingml/2006/main" prst="rect">
            <a:avLst/>
          </a:prstGeom>
          <a:solidFill xmlns:a="http://schemas.openxmlformats.org/drawingml/2006/main">
            <a:schemeClr val="bg1"/>
          </a:solidFill>
        </cdr:spPr>
        <cdr:txBody>
          <a:bodyPr xmlns:a="http://schemas.openxmlformats.org/drawingml/2006/main" vertOverflow="clip" wrap="square" rtlCol="0"/>
          <a:lstStyle xmlns:a="http://schemas.openxmlformats.org/drawingml/2006/main"/>
          <a:p xmlns:a="http://schemas.openxmlformats.org/drawingml/2006/main">
            <a:pPr algn="ctr"/>
            <a:r>
              <a:rPr lang="en-US" sz="1200" b="1" dirty="0"/>
              <a:t>         EC/</a:t>
            </a:r>
            <a:r>
              <a:rPr lang="en-US" sz="1200" b="1" dirty="0" err="1"/>
              <a:t>WMG</a:t>
            </a:r>
            <a:r>
              <a:rPr lang="en-US" sz="1200" b="1" dirty="0"/>
              <a:t> Formation</a:t>
            </a:r>
          </a:p>
        </cdr:txBody>
      </cdr:sp>
    </cdr:grp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0.01239</cdr:x>
      <cdr:y>0.24838</cdr:y>
    </cdr:from>
    <cdr:to>
      <cdr:x>0.10442</cdr:x>
      <cdr:y>0.6737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66675" y="728663"/>
          <a:ext cx="495300" cy="1247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0.00611</cdr:x>
      <cdr:y>0.27435</cdr:y>
    </cdr:from>
    <cdr:to>
      <cdr:x>0.0716</cdr:x>
      <cdr:y>0.71591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32030" y="804864"/>
          <a:ext cx="343069" cy="1295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vert270" wrap="square" rtlCol="0"/>
        <a:lstStyle xmlns:a="http://schemas.openxmlformats.org/drawingml/2006/main"/>
        <a:p xmlns:a="http://schemas.openxmlformats.org/drawingml/2006/main">
          <a:pPr algn="ctr"/>
          <a:r>
            <a:rPr lang="en-US" sz="1100" b="1" dirty="0" err="1"/>
            <a:t>BDT</a:t>
          </a:r>
          <a:r>
            <a:rPr lang="en-US" sz="1100" b="1" baseline="0" dirty="0"/>
            <a:t> (lakh)</a:t>
          </a:r>
          <a:endParaRPr lang="en-US" sz="1100" b="1" dirty="0"/>
        </a:p>
      </cdr:txBody>
    </cdr:sp>
  </cdr:relSizeAnchor>
  <cdr:relSizeAnchor xmlns:cdr="http://schemas.openxmlformats.org/drawingml/2006/chartDrawing">
    <cdr:from>
      <cdr:x>0.46727</cdr:x>
      <cdr:y>0.78739</cdr:y>
    </cdr:from>
    <cdr:to>
      <cdr:x>0.71273</cdr:x>
      <cdr:y>0.84178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2447925" y="3033715"/>
          <a:ext cx="1285875" cy="20955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100" b="1"/>
            <a:t>Year </a:t>
          </a:r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0.025</cdr:x>
      <cdr:y>0.12857</cdr:y>
    </cdr:from>
    <cdr:to>
      <cdr:x>0.08077</cdr:x>
      <cdr:y>0.82851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28600" y="685800"/>
          <a:ext cx="509960" cy="37334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0.39382</cdr:x>
      <cdr:y>0.88571</cdr:y>
    </cdr:from>
    <cdr:to>
      <cdr:x>0.89382</cdr:x>
      <cdr:y>0.99682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3601065" y="4724400"/>
          <a:ext cx="4572000" cy="59266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000" b="1" dirty="0"/>
            <a:t>Name of training item</a:t>
          </a:r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</cdr:x>
      <cdr:y>0.18943</cdr:y>
    </cdr:from>
    <cdr:to>
      <cdr:x>0.0457</cdr:x>
      <cdr:y>0.72235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0" y="621196"/>
          <a:ext cx="256257" cy="17476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0.375</cdr:x>
      <cdr:y>0.90667</cdr:y>
    </cdr:from>
    <cdr:to>
      <cdr:x>0.93333</cdr:x>
      <cdr:y>0.99127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3429000" y="5181600"/>
          <a:ext cx="5105400" cy="48348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2000" b="1" dirty="0"/>
            <a:t>Name of training item</a:t>
          </a:r>
        </a:p>
        <a:p xmlns:a="http://schemas.openxmlformats.org/drawingml/2006/main">
          <a:endParaRPr lang="en-US" sz="2000" b="1" dirty="0"/>
        </a:p>
      </cdr:txBody>
    </cdr:sp>
  </cdr:relSizeAnchor>
</c:userShapes>
</file>

<file path=ppt/drawings/drawing9.xml><?xml version="1.0" encoding="utf-8"?>
<c:userShapes xmlns:c="http://schemas.openxmlformats.org/drawingml/2006/chart">
  <cdr:relSizeAnchor xmlns:cdr="http://schemas.openxmlformats.org/drawingml/2006/chartDrawing">
    <cdr:from>
      <cdr:x>0.01667</cdr:x>
      <cdr:y>0.13636</cdr:y>
    </cdr:from>
    <cdr:to>
      <cdr:x>0.07272</cdr:x>
      <cdr:y>0.8363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152400" y="685800"/>
          <a:ext cx="512522" cy="352013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vert270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600" b="1" dirty="0"/>
            <a:t>Number of Beneficiaries</a:t>
          </a:r>
        </a:p>
      </cdr:txBody>
    </cdr:sp>
  </cdr:relSizeAnchor>
  <cdr:relSizeAnchor xmlns:cdr="http://schemas.openxmlformats.org/drawingml/2006/chartDrawing">
    <cdr:from>
      <cdr:x>0.125</cdr:x>
      <cdr:y>0.80556</cdr:y>
    </cdr:from>
    <cdr:to>
      <cdr:x>0.55</cdr:x>
      <cdr:y>0.96973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1143000" y="4419600"/>
          <a:ext cx="3886200" cy="900752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	Target     Achievement </a:t>
          </a:r>
        </a:p>
        <a:p xmlns:a="http://schemas.openxmlformats.org/drawingml/2006/main">
          <a:pPr algn="ctr"/>
          <a:endParaRPr lang="en-US" sz="1000" dirty="0"/>
        </a:p>
        <a:p xmlns:a="http://schemas.openxmlformats.org/drawingml/2006/main">
          <a:pPr algn="ctr"/>
          <a:r>
            <a:rPr lang="en-US" sz="2000" b="1" dirty="0"/>
            <a:t>       Duck receiving </a:t>
          </a:r>
        </a:p>
      </cdr:txBody>
    </cdr:sp>
  </cdr:relSizeAnchor>
  <cdr:relSizeAnchor xmlns:cdr="http://schemas.openxmlformats.org/drawingml/2006/chartDrawing">
    <cdr:from>
      <cdr:x>0.55</cdr:x>
      <cdr:y>0.80556</cdr:y>
    </cdr:from>
    <cdr:to>
      <cdr:x>0.95</cdr:x>
      <cdr:y>0.96973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5029200" y="4419600"/>
          <a:ext cx="3657600" cy="900752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800" dirty="0"/>
            <a:t>	Target     Achievement </a:t>
          </a:r>
        </a:p>
        <a:p xmlns:a="http://schemas.openxmlformats.org/drawingml/2006/main">
          <a:pPr algn="ctr"/>
          <a:endParaRPr lang="en-US" sz="1000" dirty="0"/>
        </a:p>
        <a:p xmlns:a="http://schemas.openxmlformats.org/drawingml/2006/main">
          <a:pPr algn="ctr"/>
          <a:r>
            <a:rPr lang="en-US" sz="1800" b="1" dirty="0"/>
            <a:t>           Goat receiving 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1275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B58AB-BAB2-4BBD-806D-2B23C8796898}" type="datetimeFigureOut">
              <a:rPr lang="en-US" smtClean="0"/>
              <a:t>09-Nov-20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1275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B20E21-49F0-4B53-9709-00FAD16229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19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1.png>
</file>

<file path=ppt/media/image26.jpeg>
</file>

<file path=ppt/media/image27.jpeg>
</file>

<file path=ppt/media/image28.png>
</file>

<file path=ppt/media/image3.png>
</file>

<file path=ppt/media/image4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348" cy="498215"/>
          </a:xfrm>
          <a:prstGeom prst="rect">
            <a:avLst/>
          </a:prstGeom>
        </p:spPr>
        <p:txBody>
          <a:bodyPr vert="horz" lIns="92135" tIns="46067" rIns="92135" bIns="46067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1342" y="1"/>
            <a:ext cx="2946348" cy="498215"/>
          </a:xfrm>
          <a:prstGeom prst="rect">
            <a:avLst/>
          </a:prstGeom>
        </p:spPr>
        <p:txBody>
          <a:bodyPr vert="horz" lIns="92135" tIns="46067" rIns="92135" bIns="46067" rtlCol="0"/>
          <a:lstStyle>
            <a:lvl1pPr algn="r">
              <a:defRPr sz="1200"/>
            </a:lvl1pPr>
          </a:lstStyle>
          <a:p>
            <a:fld id="{970711CD-50B7-4B2E-AC67-366650BB4684}" type="datetimeFigureOut">
              <a:rPr lang="en-CA" smtClean="0"/>
              <a:t>2020-11-09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47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135" tIns="46067" rIns="92135" bIns="46067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927" y="4778723"/>
            <a:ext cx="5439410" cy="3909864"/>
          </a:xfrm>
          <a:prstGeom prst="rect">
            <a:avLst/>
          </a:prstGeom>
        </p:spPr>
        <p:txBody>
          <a:bodyPr vert="horz" lIns="92135" tIns="46067" rIns="92135" bIns="4606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1600"/>
            <a:ext cx="2946348" cy="498214"/>
          </a:xfrm>
          <a:prstGeom prst="rect">
            <a:avLst/>
          </a:prstGeom>
        </p:spPr>
        <p:txBody>
          <a:bodyPr vert="horz" lIns="92135" tIns="46067" rIns="92135" bIns="46067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1342" y="9431600"/>
            <a:ext cx="2946348" cy="498214"/>
          </a:xfrm>
          <a:prstGeom prst="rect">
            <a:avLst/>
          </a:prstGeom>
        </p:spPr>
        <p:txBody>
          <a:bodyPr vert="horz" lIns="92135" tIns="46067" rIns="92135" bIns="46067" rtlCol="0" anchor="b"/>
          <a:lstStyle>
            <a:lvl1pPr algn="r">
              <a:defRPr sz="1200"/>
            </a:lvl1pPr>
          </a:lstStyle>
          <a:p>
            <a:fld id="{6DAA5B04-FAAE-495A-85E4-0EA1FBA4C7F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4122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61393" indent="-292721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72482" indent="-233536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42754" indent="-233536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111426" indent="-233536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72101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32775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93450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54125" indent="-233536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222BDC4-8085-42AF-B354-6A0C01637B60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3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11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55650" indent="-290513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63638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30363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95500" indent="-23177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527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30099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671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924300" indent="-2317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48F5FCD-C3C9-410E-ABDD-7144BCA7839C}" type="slidenum">
              <a:rPr lang="en-US" altLang="en-US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4</a:t>
            </a:fld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851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AA5B04-FAAE-495A-85E4-0EA1FBA4C7FE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3583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53E385-437C-41DA-A637-5CD8D13D2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864148C-F874-4F30-A491-58B9E095A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C3CD916-AC20-499E-B7DD-55E474AB2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BBDCE-E39D-407B-8380-2A07DBE43953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DF32836-0C9F-4E78-A6D4-6DA71FB4E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8B8204B-2083-482F-B27F-94553D184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26EFCA3-36E9-4263-A920-02DD3CA5B069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0284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5A86B64-AC62-4B92-A36C-4DF5B1C96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0B1FF87-B468-4AE3-A2E3-0AA9B6217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716592D-16D6-4D12-93D0-C613E1048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4E261-7150-4A30-87A4-D28418ACDDEB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1F46460-004F-4420-912B-9F704038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F4DA3B9-20E6-4FB6-9E18-3F0E1980D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9117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8760AC4F-7B85-4ACD-B258-4BACF8DFBC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CFAE97D-7662-477C-A487-E6FDE49F1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77A0CA5-CB99-43F5-B1C1-93C382FBB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73879-9680-4D06-B5AF-D39D83C9B1F4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A8D9C0F-7422-4477-9E5F-10EBDA7ED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CBAF045-88E0-40A9-BA21-4C97DEB83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790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AE678D-5762-40ED-9B00-0562ACDB2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08E510A-7F99-4442-964F-B26A245A9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A7995BC-D460-42D9-A3A5-97ACA7E8F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5A1E5-5C33-4FB5-B8FF-9EA0667CFF40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6432A32-1D97-4635-9EA9-A5C469264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D977D52-5132-4DD5-BB93-C56D0900A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fld id="{826EFCA3-36E9-4263-A920-02DD3CA5B069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51463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EADC720-C485-4691-A886-91802331C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A2A65CA-64AC-4172-835A-7F304C955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75251D5-6D18-4038-B0F6-E8B9320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E584D-32BC-420A-A70E-D892CA97A57B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D1C535E-178D-4846-A460-B41577D57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11140D8-5265-4CA2-B94E-20516357A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4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7E9513-6164-4642-89A0-75610107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AA5FD4F-DC77-40BB-8FA5-5B5D78EAA4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6841F10-299C-40B1-90BD-30F08F7D1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B3A9533-6B7B-4736-AD89-4624B2D19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1FC86-96A8-41F6-B631-F57A39D14405}" type="datetime1">
              <a:rPr lang="en-CA" smtClean="0"/>
              <a:t>2020-11-09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2D2DE40-26E2-4CE1-B709-7715374A8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BFA6325-772D-4867-8FE1-279B65DFE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077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A968DF-69CF-42B0-835D-DE9ED8B9D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7EAB3D0-FC02-45DE-8F5A-1E80F8547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74F8C40B-A16E-4857-B802-07B2A5F93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11D8D51-0A42-41F7-93B8-107D7096AD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213B4399-5C0A-4BC0-9088-0A2FC3FBB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9873DCA1-FCE8-4756-A445-6FB1B892E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B14A9-9252-435B-9669-B171EED952D5}" type="datetime1">
              <a:rPr lang="en-CA" smtClean="0"/>
              <a:t>2020-11-09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605DFC73-2164-41DF-9D03-EBA372338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8D97ECC-DF99-4EFD-B6DE-7542009EA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488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CBE61D2-ECA2-4F46-BF4C-A919EE237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631A5C5-1392-4B89-8C13-DEF928B00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9B83A-79A7-45F6-8214-1E4BF2F43AAF}" type="datetime1">
              <a:rPr lang="en-CA" smtClean="0"/>
              <a:t>2020-11-09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B1EA022-2A6C-4004-B371-D9F10E0B9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BAC6F3A-E21F-4550-B379-618BD3EC2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3177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8DF91AAB-64F8-4D35-B370-2D5F8FB15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4A4AB-585F-4AD2-BA8F-57E018B866AB}" type="datetime1">
              <a:rPr lang="en-CA" smtClean="0"/>
              <a:t>2020-11-09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AFE9ECA-DFF9-4934-8400-EA1896EB0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75FEA9C-9EB6-4714-B413-81A0947F5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4366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1CED26-CDAD-48BA-A372-744AF8412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4A81C08-7A0F-4FCA-A081-F1F54CAAF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D393F3B-1B58-41E0-B746-B10B8BB44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2AE216B-6894-4DFB-96D8-6A49AE23B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981D0-151E-4935-8645-4F0A8E8EBE1E}" type="datetime1">
              <a:rPr lang="en-CA" smtClean="0"/>
              <a:t>2020-11-09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A42687E-FD4F-4ED1-A8A8-74ED709A0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000F742-032F-43C6-89F6-B6DB52C6D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1216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B8BB4C-B59F-425A-9827-9920674C0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EDBD47B-1A65-431E-87D6-A4F684936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51CB7B3-90FC-46A8-83C8-466EE2CB9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AEDDCA2-3B24-412F-A03E-1917B595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0FF139-F51C-44BC-8595-F99F1341EC85}" type="datetime1">
              <a:rPr lang="en-CA" smtClean="0"/>
              <a:t>2020-11-09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BFD5CA4-E757-406E-ABAF-24C7BB175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D20EF8E-9F30-4FFC-9847-3C0B8B76B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972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C0102C9D-B42C-4FAD-9F37-2A507C841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420E1F0-B48C-4B1C-844C-79678A53F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248129C-C3BD-4D2F-B554-4745695A0F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DD791-6BCB-42BB-A038-DDA78E5693A2}" type="datetime1">
              <a:rPr lang="en-CA" smtClean="0"/>
              <a:t>2020-11-09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52256CF-ECA1-45E7-9ADF-35CE9F86B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2261F6D-8CBF-4AA1-91EE-2597458BA6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EFCA3-36E9-4263-A920-02DD3CA5B0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8444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1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2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3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4.w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5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6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7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8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9.w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F63084-3E37-47B8-B1E7-E4984F963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8346" y="1009934"/>
            <a:ext cx="9144000" cy="3193576"/>
          </a:xfrm>
        </p:spPr>
        <p:txBody>
          <a:bodyPr>
            <a:noAutofit/>
          </a:bodyPr>
          <a:lstStyle/>
          <a:p>
            <a:r>
              <a:rPr lang="en-CA" sz="4800" b="1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Haor</a:t>
            </a:r>
            <a: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 Flood Management and Livelihood Improvement Project (BWDB Part)</a:t>
            </a:r>
            <a:b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</a:br>
            <a: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/>
            </a:r>
            <a:b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</a:br>
            <a: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/>
            </a:r>
            <a:br>
              <a:rPr lang="en-CA" sz="48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</a:b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</a:rPr>
              <a:t>Recent Progress Report</a:t>
            </a:r>
            <a:endParaRPr lang="en-CA" sz="4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801CFDA-3D89-4FFB-AB54-FD1E2417E7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6163" y="4335214"/>
            <a:ext cx="10781730" cy="2021136"/>
          </a:xfrm>
        </p:spPr>
        <p:txBody>
          <a:bodyPr>
            <a:noAutofit/>
          </a:bodyPr>
          <a:lstStyle/>
          <a:p>
            <a:pPr algn="r">
              <a:spcBef>
                <a:spcPct val="0"/>
              </a:spcBef>
            </a:pP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Presented By</a:t>
            </a:r>
          </a:p>
          <a:p>
            <a:pPr algn="r">
              <a:spcBef>
                <a:spcPct val="0"/>
              </a:spcBef>
            </a:pP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A.K.M </a:t>
            </a:r>
            <a:r>
              <a:rPr lang="en-CA" sz="44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Shamsul</a:t>
            </a: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CA" sz="4400" b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Alam</a:t>
            </a: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,</a:t>
            </a:r>
          </a:p>
          <a:p>
            <a:pPr algn="r">
              <a:spcBef>
                <a:spcPct val="0"/>
              </a:spcBef>
            </a:pPr>
            <a:r>
              <a:rPr lang="en-CA" sz="44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Project Director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17AA88A-0984-4F5A-9977-30E278073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1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11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AKBAR\Desktop\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29" y="-478970"/>
            <a:ext cx="12061371" cy="733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2644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01598" y="-664025"/>
            <a:ext cx="11785600" cy="8095342"/>
            <a:chOff x="1066800" y="-533399"/>
            <a:chExt cx="9753600" cy="7391400"/>
          </a:xfrm>
        </p:grpSpPr>
        <p:pic>
          <p:nvPicPr>
            <p:cNvPr id="2051" name="Picture 3" descr="C:\Users\AKBAR\Desktop\5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800" y="-533399"/>
              <a:ext cx="9753600" cy="7391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" name="Group 6"/>
            <p:cNvGrpSpPr/>
            <p:nvPr/>
          </p:nvGrpSpPr>
          <p:grpSpPr>
            <a:xfrm>
              <a:off x="2305050" y="1637913"/>
              <a:ext cx="7781925" cy="1216075"/>
              <a:chOff x="2305050" y="1637913"/>
              <a:chExt cx="7781925" cy="1216075"/>
            </a:xfrm>
          </p:grpSpPr>
          <p:cxnSp>
            <p:nvCxnSpPr>
              <p:cNvPr id="3" name="Straight Connector 2"/>
              <p:cNvCxnSpPr/>
              <p:nvPr/>
            </p:nvCxnSpPr>
            <p:spPr>
              <a:xfrm flipV="1">
                <a:off x="2314575" y="2705100"/>
                <a:ext cx="7772400" cy="952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Straight Connector 4"/>
              <p:cNvCxnSpPr/>
              <p:nvPr/>
            </p:nvCxnSpPr>
            <p:spPr>
              <a:xfrm flipV="1">
                <a:off x="2305050" y="1943100"/>
                <a:ext cx="7772400" cy="952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/>
              <p:cNvCxnSpPr/>
              <p:nvPr/>
            </p:nvCxnSpPr>
            <p:spPr>
              <a:xfrm flipV="1">
                <a:off x="2305050" y="2219325"/>
                <a:ext cx="7772400" cy="952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TextBox 3"/>
              <p:cNvSpPr txBox="1"/>
              <p:nvPr/>
            </p:nvSpPr>
            <p:spPr>
              <a:xfrm>
                <a:off x="2476500" y="1637913"/>
                <a:ext cx="2567940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Avg. Crest level of S/E 4.50  m-PWD</a:t>
                </a: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2476500" y="2392323"/>
                <a:ext cx="1828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Average GL  2.10 m-PWD</a:t>
                </a:r>
              </a:p>
              <a:p>
                <a:endParaRPr lang="en-US" sz="1200" b="1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2476500" y="1960602"/>
                <a:ext cx="23907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Max WL at 15</a:t>
                </a:r>
                <a:r>
                  <a:rPr lang="en-US" sz="1200" b="1" baseline="30000" dirty="0"/>
                  <a:t>th</a:t>
                </a:r>
                <a:r>
                  <a:rPr lang="en-US" sz="1200" b="1" dirty="0"/>
                  <a:t> May  3.52 m-PWD</a:t>
                </a:r>
              </a:p>
              <a:p>
                <a:endParaRPr lang="en-US" sz="12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735859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826573"/>
              </p:ext>
            </p:extLst>
          </p:nvPr>
        </p:nvGraphicFramePr>
        <p:xfrm>
          <a:off x="14288" y="-261938"/>
          <a:ext cx="14379575" cy="9082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0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288" y="-261938"/>
                        <a:ext cx="14379575" cy="9082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87457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5916883"/>
              </p:ext>
            </p:extLst>
          </p:nvPr>
        </p:nvGraphicFramePr>
        <p:xfrm>
          <a:off x="-265471" y="-707922"/>
          <a:ext cx="12949083" cy="808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8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65471" y="-707922"/>
                        <a:ext cx="12949083" cy="808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158325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90286" y="-232229"/>
            <a:ext cx="10987314" cy="7315199"/>
            <a:chOff x="290286" y="-232229"/>
            <a:chExt cx="10987314" cy="7315199"/>
          </a:xfrm>
        </p:grpSpPr>
        <p:graphicFrame>
          <p:nvGraphicFramePr>
            <p:cNvPr id="2" name="Objec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71974150"/>
                </p:ext>
              </p:extLst>
            </p:nvPr>
          </p:nvGraphicFramePr>
          <p:xfrm>
            <a:off x="290286" y="-232229"/>
            <a:ext cx="10987314" cy="73151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411" name="PDF" r:id="rId3" imgW="0" imgH="360" progId="FoxitPhantomPDF.Document">
                    <p:embed/>
                  </p:oleObj>
                </mc:Choice>
                <mc:Fallback>
                  <p:oleObj name="PDF" r:id="rId3" imgW="0" imgH="360" progId="FoxitPhantomPDF.Document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90286" y="-232229"/>
                          <a:ext cx="10987314" cy="731519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3" name="Group 2"/>
            <p:cNvGrpSpPr/>
            <p:nvPr/>
          </p:nvGrpSpPr>
          <p:grpSpPr>
            <a:xfrm>
              <a:off x="2266950" y="1316665"/>
              <a:ext cx="7867650" cy="1208152"/>
              <a:chOff x="2266950" y="1316665"/>
              <a:chExt cx="7867650" cy="1208152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 flipV="1">
                <a:off x="2276580" y="2084275"/>
                <a:ext cx="7858020" cy="949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V="1">
                <a:off x="2266950" y="1538209"/>
                <a:ext cx="7858020" cy="949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flipV="1">
                <a:off x="2266950" y="1943042"/>
                <a:ext cx="7858020" cy="949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2279914" y="1316665"/>
                <a:ext cx="274166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Avg. Crest level of S/E 6.57  m-PWD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2276580" y="2064712"/>
                <a:ext cx="1848946" cy="460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Average GL  4.50 m-PWD</a:t>
                </a:r>
              </a:p>
              <a:p>
                <a:endParaRPr lang="en-US" sz="1200" b="1" dirty="0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266950" y="1738766"/>
                <a:ext cx="2417112" cy="4601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Max WL at 15</a:t>
                </a:r>
                <a:r>
                  <a:rPr lang="en-US" sz="1200" b="1" baseline="30000" dirty="0"/>
                  <a:t>th</a:t>
                </a:r>
                <a:r>
                  <a:rPr lang="en-US" sz="1200" b="1" dirty="0"/>
                  <a:t> May  5.00 m-PWD</a:t>
                </a:r>
              </a:p>
              <a:p>
                <a:endParaRPr lang="en-US" sz="12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4220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2614828"/>
              </p:ext>
            </p:extLst>
          </p:nvPr>
        </p:nvGraphicFramePr>
        <p:xfrm>
          <a:off x="614149" y="485775"/>
          <a:ext cx="10522424" cy="588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26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4149" y="485775"/>
                        <a:ext cx="10522424" cy="588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591924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8100" y="0"/>
            <a:ext cx="12191621" cy="2265528"/>
          </a:xfrm>
        </p:spPr>
        <p:txBody>
          <a:bodyPr>
            <a:normAutofit/>
          </a:bodyPr>
          <a:lstStyle/>
          <a:p>
            <a:pPr algn="ctr"/>
            <a:r>
              <a:rPr lang="en-CA" sz="3200" b="1" spc="-15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2. Revised design/Design of the pilot embankment construction and plan for implementation of pilot construction.</a:t>
            </a:r>
            <a:br>
              <a:rPr lang="en-CA" sz="3200" b="1" spc="-15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</a:br>
            <a:endParaRPr lang="en-CA" sz="3200" b="1" spc="-15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2813"/>
            <a:ext cx="10515600" cy="3835021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200" dirty="0">
                <a:solidFill>
                  <a:srgbClr val="7030A0"/>
                </a:solidFill>
                <a:latin typeface="Barlow Condensed Black" panose="00000A06000000000000" pitchFamily="2" charset="0"/>
              </a:rPr>
              <a:t>2.1 Type A Protection Work 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200" dirty="0">
                <a:solidFill>
                  <a:srgbClr val="7030A0"/>
                </a:solidFill>
                <a:latin typeface="Barlow Condensed Black" panose="00000A06000000000000" pitchFamily="2" charset="0"/>
              </a:rPr>
              <a:t>2.2 Type B5 Protection Work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200" dirty="0">
                <a:solidFill>
                  <a:srgbClr val="7030A0"/>
                </a:solidFill>
                <a:latin typeface="Barlow Condensed Black" panose="00000A06000000000000" pitchFamily="2" charset="0"/>
              </a:rPr>
              <a:t>2.3 Flood Fuse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16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24668" y="6492875"/>
            <a:ext cx="2743200" cy="365125"/>
          </a:xfrm>
        </p:spPr>
        <p:txBody>
          <a:bodyPr/>
          <a:lstStyle/>
          <a:p>
            <a:fld id="{826EFCA3-36E9-4263-A920-02DD3CA5B069}" type="slidenum">
              <a:rPr lang="en-CA" smtClean="0"/>
              <a:pPr/>
              <a:t>17</a:t>
            </a:fld>
            <a:endParaRPr lang="en-CA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945498"/>
              </p:ext>
            </p:extLst>
          </p:nvPr>
        </p:nvGraphicFramePr>
        <p:xfrm>
          <a:off x="267291" y="34257"/>
          <a:ext cx="11633978" cy="62526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6094">
                  <a:extLst>
                    <a:ext uri="{9D8B030D-6E8A-4147-A177-3AD203B41FA5}">
                      <a16:colId xmlns="" xmlns:a16="http://schemas.microsoft.com/office/drawing/2014/main" val="388911895"/>
                    </a:ext>
                  </a:extLst>
                </a:gridCol>
                <a:gridCol w="2643492">
                  <a:extLst>
                    <a:ext uri="{9D8B030D-6E8A-4147-A177-3AD203B41FA5}">
                      <a16:colId xmlns="" xmlns:a16="http://schemas.microsoft.com/office/drawing/2014/main" val="833483877"/>
                    </a:ext>
                  </a:extLst>
                </a:gridCol>
                <a:gridCol w="915634">
                  <a:extLst>
                    <a:ext uri="{9D8B030D-6E8A-4147-A177-3AD203B41FA5}">
                      <a16:colId xmlns="" xmlns:a16="http://schemas.microsoft.com/office/drawing/2014/main" val="866798445"/>
                    </a:ext>
                  </a:extLst>
                </a:gridCol>
                <a:gridCol w="815926">
                  <a:extLst>
                    <a:ext uri="{9D8B030D-6E8A-4147-A177-3AD203B41FA5}">
                      <a16:colId xmlns="" xmlns:a16="http://schemas.microsoft.com/office/drawing/2014/main" val="2840100704"/>
                    </a:ext>
                  </a:extLst>
                </a:gridCol>
                <a:gridCol w="858129">
                  <a:extLst>
                    <a:ext uri="{9D8B030D-6E8A-4147-A177-3AD203B41FA5}">
                      <a16:colId xmlns="" xmlns:a16="http://schemas.microsoft.com/office/drawing/2014/main" val="3151880407"/>
                    </a:ext>
                  </a:extLst>
                </a:gridCol>
                <a:gridCol w="886265">
                  <a:extLst>
                    <a:ext uri="{9D8B030D-6E8A-4147-A177-3AD203B41FA5}">
                      <a16:colId xmlns="" xmlns:a16="http://schemas.microsoft.com/office/drawing/2014/main" val="3011211180"/>
                    </a:ext>
                  </a:extLst>
                </a:gridCol>
                <a:gridCol w="858129">
                  <a:extLst>
                    <a:ext uri="{9D8B030D-6E8A-4147-A177-3AD203B41FA5}">
                      <a16:colId xmlns="" xmlns:a16="http://schemas.microsoft.com/office/drawing/2014/main" val="288556469"/>
                    </a:ext>
                  </a:extLst>
                </a:gridCol>
                <a:gridCol w="1223889">
                  <a:extLst>
                    <a:ext uri="{9D8B030D-6E8A-4147-A177-3AD203B41FA5}">
                      <a16:colId xmlns="" xmlns:a16="http://schemas.microsoft.com/office/drawing/2014/main" val="3059240207"/>
                    </a:ext>
                  </a:extLst>
                </a:gridCol>
                <a:gridCol w="1195754">
                  <a:extLst>
                    <a:ext uri="{9D8B030D-6E8A-4147-A177-3AD203B41FA5}">
                      <a16:colId xmlns="" xmlns:a16="http://schemas.microsoft.com/office/drawing/2014/main" val="1305671878"/>
                    </a:ext>
                  </a:extLst>
                </a:gridCol>
                <a:gridCol w="1097280">
                  <a:extLst>
                    <a:ext uri="{9D8B030D-6E8A-4147-A177-3AD203B41FA5}">
                      <a16:colId xmlns="" xmlns:a16="http://schemas.microsoft.com/office/drawing/2014/main" val="2552679740"/>
                    </a:ext>
                  </a:extLst>
                </a:gridCol>
                <a:gridCol w="703386">
                  <a:extLst>
                    <a:ext uri="{9D8B030D-6E8A-4147-A177-3AD203B41FA5}">
                      <a16:colId xmlns="" xmlns:a16="http://schemas.microsoft.com/office/drawing/2014/main" val="2038270401"/>
                    </a:ext>
                  </a:extLst>
                </a:gridCol>
              </a:tblGrid>
              <a:tr h="91440">
                <a:tc gridSpan="11">
                  <a:txBody>
                    <a:bodyPr/>
                    <a:lstStyle/>
                    <a:p>
                      <a:pPr algn="l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Total estimated cost for 7 (Seven) nos. Packages for Protection of Damaged Portion of Embankment</a:t>
                      </a:r>
                      <a:r>
                        <a:rPr lang="en-US" sz="1500" b="1" u="none" strike="noStrike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:</a:t>
                      </a:r>
                    </a:p>
                    <a:p>
                      <a:pPr algn="l" fontAlgn="t"/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86469601"/>
                  </a:ext>
                </a:extLst>
              </a:tr>
              <a:tr h="9144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Sl. No.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effectLst/>
                        </a:rPr>
                        <a:t>Name of </a:t>
                      </a:r>
                      <a:r>
                        <a:rPr lang="en-US" sz="1500" b="1" u="none" strike="noStrike" dirty="0" err="1">
                          <a:effectLst/>
                        </a:rPr>
                        <a:t>Haor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effectLst/>
                        </a:rPr>
                        <a:t>Type- A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effectLst/>
                        </a:rPr>
                        <a:t>Type- B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effectLst/>
                        </a:rPr>
                        <a:t>Type- D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>
                          <a:effectLst/>
                        </a:rPr>
                        <a:t>Fuse Type (Length in km.)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>
                          <a:effectLst/>
                        </a:rPr>
                        <a:t>Total length (km)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Total estimated cost </a:t>
                      </a:r>
                      <a:br>
                        <a:rPr lang="en-US" sz="1500" b="1" u="none" strike="noStrike" dirty="0">
                          <a:effectLst/>
                        </a:rPr>
                      </a:br>
                      <a:r>
                        <a:rPr lang="en-US" sz="1500" b="1" u="none" strike="noStrike" dirty="0" smtClean="0">
                          <a:effectLst/>
                        </a:rPr>
                        <a:t>(in</a:t>
                      </a:r>
                      <a:r>
                        <a:rPr lang="en-US" sz="1500" b="1" u="none" strike="noStrike" baseline="0" dirty="0" smtClean="0">
                          <a:effectLst/>
                        </a:rPr>
                        <a:t> </a:t>
                      </a:r>
                      <a:r>
                        <a:rPr lang="en-US" sz="1500" b="1" u="none" strike="noStrike" dirty="0" smtClean="0">
                          <a:effectLst/>
                        </a:rPr>
                        <a:t>Million</a:t>
                      </a:r>
                      <a:r>
                        <a:rPr lang="en-US" sz="1500" b="1" u="none" strike="noStrike" baseline="0" dirty="0" smtClean="0">
                          <a:effectLst/>
                        </a:rPr>
                        <a:t> BDT</a:t>
                      </a:r>
                      <a:r>
                        <a:rPr lang="en-US" sz="1500" b="1" u="none" strike="noStrike" dirty="0" smtClean="0">
                          <a:effectLst/>
                        </a:rPr>
                        <a:t>)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Date of Tender </a:t>
                      </a:r>
                      <a:r>
                        <a:rPr lang="en-US" sz="1500" b="1" u="none" strike="noStrike" dirty="0" smtClean="0">
                          <a:effectLst/>
                        </a:rPr>
                        <a:t>Floated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Date of Tender Receive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>
                          <a:effectLst/>
                        </a:rPr>
                        <a:t>Remarks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83923044"/>
                  </a:ext>
                </a:extLst>
              </a:tr>
              <a:tr h="914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(Length in km.)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(Length in km.)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>
                          <a:effectLst/>
                        </a:rPr>
                        <a:t>(Length in km.)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65118181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2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3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5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6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7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8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9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10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11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219744680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Naogaon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 Part–A </a:t>
                      </a:r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>, BWDB/Kish/HFMLIP/ PW-30).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1.681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0.700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2.381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146.983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11/8/2020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12/7/2020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57342456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2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Naogaon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 Part–A </a:t>
                      </a:r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>, BWDB/Kish/HFMLIP/ PW-31)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0.990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1.640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0.030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2.660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120.028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11/8/2020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12/7/2020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863342521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Naogaon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 Part–B </a:t>
                      </a:r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br>
                        <a:rPr lang="en-US" sz="1500" u="none" strike="noStrike" dirty="0">
                          <a:effectLst/>
                        </a:rPr>
                      </a:br>
                      <a:r>
                        <a:rPr lang="en-US" sz="1500" u="none" strike="noStrike" dirty="0">
                          <a:effectLst/>
                        </a:rPr>
                        <a:t>(BWDB/Kish/HFMLIP/ PW-32)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1.082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1.542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0.030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2.654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156.373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11/8/2020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12/7/2020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9986437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Naogaon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 Part–B, </a:t>
                      </a:r>
                      <a:r>
                        <a:rPr lang="en-US" sz="1500" u="none" strike="noStrike" dirty="0" err="1">
                          <a:effectLst/>
                        </a:rPr>
                        <a:t>Kishoregonj</a:t>
                      </a:r>
                      <a:r>
                        <a:rPr lang="en-US" sz="1500" u="none" strike="noStrike" dirty="0">
                          <a:effectLst/>
                        </a:rPr>
                        <a:t/>
                      </a:r>
                      <a:br>
                        <a:rPr lang="en-US" sz="1500" u="none" strike="noStrike" dirty="0">
                          <a:effectLst/>
                        </a:rPr>
                      </a:br>
                      <a:r>
                        <a:rPr lang="en-US" sz="1500" u="none" strike="noStrike" dirty="0">
                          <a:effectLst/>
                        </a:rPr>
                        <a:t>(</a:t>
                      </a:r>
                      <a:r>
                        <a:rPr lang="en-US" sz="1500" u="none" strike="noStrike" dirty="0" smtClean="0">
                          <a:effectLst/>
                        </a:rPr>
                        <a:t>BWDB/Kish/HFMLIP/PW-33</a:t>
                      </a:r>
                      <a:r>
                        <a:rPr lang="en-US" sz="1500" u="none" strike="noStrike" dirty="0">
                          <a:effectLst/>
                        </a:rPr>
                        <a:t>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1.090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1.155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0.000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2.245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146.843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11/8/2020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12/7/2020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51570667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Dakshiner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/ </a:t>
                      </a:r>
                      <a:r>
                        <a:rPr lang="en-US" sz="1500" u="none" strike="noStrike" dirty="0" err="1">
                          <a:effectLst/>
                        </a:rPr>
                        <a:t>Noagaon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/>
                      </a:r>
                      <a:br>
                        <a:rPr lang="en-US" sz="1500" u="none" strike="noStrike" dirty="0">
                          <a:effectLst/>
                        </a:rPr>
                      </a:br>
                      <a:r>
                        <a:rPr lang="en-US" sz="1500" u="none" strike="noStrike" dirty="0">
                          <a:effectLst/>
                        </a:rPr>
                        <a:t>(</a:t>
                      </a:r>
                      <a:r>
                        <a:rPr lang="en-US" sz="1500" u="none" strike="noStrike" dirty="0" smtClean="0">
                          <a:effectLst/>
                        </a:rPr>
                        <a:t>BWDB/Kish/HFMLIP/PW-34</a:t>
                      </a:r>
                      <a:r>
                        <a:rPr lang="en-US" sz="1500" u="none" strike="noStrike" dirty="0">
                          <a:effectLst/>
                        </a:rPr>
                        <a:t>).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1.094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1.097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0.045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2.236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147.702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11/8/2020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12/7/2020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184596758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Dakshiner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/</a:t>
                      </a:r>
                      <a:r>
                        <a:rPr lang="en-US" sz="1500" u="none" strike="noStrike" dirty="0" err="1">
                          <a:effectLst/>
                        </a:rPr>
                        <a:t>Noapara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>/ </a:t>
                      </a:r>
                      <a:r>
                        <a:rPr lang="en-US" sz="1500" u="none" strike="noStrike" dirty="0" err="1">
                          <a:effectLst/>
                        </a:rPr>
                        <a:t>Nunnir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Haor</a:t>
                      </a:r>
                      <a:r>
                        <a:rPr lang="en-US" sz="1500" u="none" strike="noStrike" dirty="0">
                          <a:effectLst/>
                        </a:rPr>
                        <a:t/>
                      </a:r>
                      <a:br>
                        <a:rPr lang="en-US" sz="1500" u="none" strike="noStrike" dirty="0">
                          <a:effectLst/>
                        </a:rPr>
                      </a:br>
                      <a:r>
                        <a:rPr lang="en-US" sz="1500" u="none" strike="noStrike" dirty="0">
                          <a:effectLst/>
                        </a:rPr>
                        <a:t>(</a:t>
                      </a:r>
                      <a:r>
                        <a:rPr lang="en-US" sz="1500" u="none" strike="noStrike" dirty="0" smtClean="0">
                          <a:effectLst/>
                        </a:rPr>
                        <a:t>BWDB/Kish/HFMLIP/PW-35</a:t>
                      </a:r>
                      <a:r>
                        <a:rPr lang="en-US" sz="1500" u="none" strike="noStrike" dirty="0">
                          <a:effectLst/>
                        </a:rPr>
                        <a:t>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0.620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4.425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5.045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91.462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11/8/2020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12/7/2020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44292527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u="none" strike="noStrike" dirty="0" err="1">
                          <a:effectLst/>
                        </a:rPr>
                        <a:t>Dharmapasha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Rui</a:t>
                      </a:r>
                      <a:r>
                        <a:rPr lang="en-US" sz="1500" u="none" strike="noStrike" dirty="0">
                          <a:effectLst/>
                        </a:rPr>
                        <a:t> </a:t>
                      </a:r>
                      <a:r>
                        <a:rPr lang="en-US" sz="1500" u="none" strike="noStrike" dirty="0" err="1">
                          <a:effectLst/>
                        </a:rPr>
                        <a:t>beel</a:t>
                      </a:r>
                      <a:r>
                        <a:rPr lang="en-US" sz="1500" u="none" strike="noStrike" dirty="0">
                          <a:effectLst/>
                        </a:rPr>
                        <a:t> Project. </a:t>
                      </a:r>
                      <a:r>
                        <a:rPr lang="en-US" sz="1500" u="none" strike="noStrike" dirty="0" err="1">
                          <a:effectLst/>
                        </a:rPr>
                        <a:t>Sunamgonj</a:t>
                      </a:r>
                      <a:r>
                        <a:rPr lang="en-US" sz="1500" u="none" strike="noStrike" dirty="0">
                          <a:effectLst/>
                        </a:rPr>
                        <a:t> (BWDB/</a:t>
                      </a:r>
                      <a:r>
                        <a:rPr lang="en-US" sz="1500" u="none" strike="noStrike" dirty="0" err="1">
                          <a:effectLst/>
                        </a:rPr>
                        <a:t>Sunam</a:t>
                      </a:r>
                      <a:r>
                        <a:rPr lang="en-US" sz="1500" u="none" strike="noStrike" dirty="0">
                          <a:effectLst/>
                        </a:rPr>
                        <a:t>/HFMLIP/PW-07)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0.341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3.039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0.060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3.440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127.007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10/21/2020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11/23/2020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 dirty="0">
                          <a:effectLst/>
                        </a:rPr>
                        <a:t> 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77293190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Total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6.898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12.443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1.155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0.165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20.661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</a:rPr>
                        <a:t>936.398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</a:endParaRPr>
                    </a:p>
                  </a:txBody>
                  <a:tcPr marL="5571" marR="5571" marT="5571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48184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26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/>
          <a:lstStyle/>
          <a:p>
            <a:pPr algn="ctr"/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 Type (Type A)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7D31BA0-51D9-46DB-AF83-A4721428E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18</a:t>
            </a:fld>
            <a:endParaRPr lang="en-CA"/>
          </a:p>
        </p:txBody>
      </p:sp>
      <p:graphicFrame>
        <p:nvGraphicFramePr>
          <p:cNvPr id="7" name="Content Placeholder 6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4646048"/>
              </p:ext>
            </p:extLst>
          </p:nvPr>
        </p:nvGraphicFramePr>
        <p:xfrm>
          <a:off x="800100" y="907388"/>
          <a:ext cx="10858500" cy="5540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9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0100" y="907388"/>
                        <a:ext cx="10858500" cy="5540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925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400"/>
            <a:ext cx="121920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</a:t>
            </a:r>
            <a:r>
              <a:rPr lang="en-CA" dirty="0"/>
              <a:t> </a:t>
            </a:r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Type (Type B5)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19</a:t>
            </a:fld>
            <a:endParaRPr lang="en-CA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352159"/>
              </p:ext>
            </p:extLst>
          </p:nvPr>
        </p:nvGraphicFramePr>
        <p:xfrm>
          <a:off x="711200" y="939800"/>
          <a:ext cx="10896599" cy="5351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89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939800"/>
                        <a:ext cx="10896599" cy="5351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53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744" y="-236537"/>
            <a:ext cx="11914256" cy="1325563"/>
          </a:xfrm>
        </p:spPr>
        <p:txBody>
          <a:bodyPr>
            <a:normAutofit/>
          </a:bodyPr>
          <a:lstStyle/>
          <a:p>
            <a:pPr algn="ctr"/>
            <a:r>
              <a:rPr lang="en-CA" sz="4000" b="1" spc="3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Contents of The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744" y="987426"/>
            <a:ext cx="11914256" cy="4525034"/>
          </a:xfrm>
        </p:spPr>
        <p:txBody>
          <a:bodyPr>
            <a:normAutofit/>
          </a:bodyPr>
          <a:lstStyle/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Flood Situation in the project area(Damage) </a:t>
            </a:r>
          </a:p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Revised design/Design of the pilot embankment construction and plan for implementation of pilot construction.</a:t>
            </a:r>
          </a:p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Activity plan for civil works next two dry seasons</a:t>
            </a:r>
          </a:p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Status of Agriculture component and plan for next FY</a:t>
            </a:r>
          </a:p>
          <a:p>
            <a:pPr marL="514350" indent="-51435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CA" sz="3000" dirty="0">
                <a:solidFill>
                  <a:srgbClr val="0070C0"/>
                </a:solidFill>
                <a:latin typeface="Barlow Condensed Black" panose="00000A06000000000000" pitchFamily="2" charset="0"/>
              </a:rPr>
              <a:t>Discussion on civil works monitoring format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69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400"/>
            <a:ext cx="121920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Flood Fuse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20</a:t>
            </a:fld>
            <a:endParaRPr lang="en-CA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0591909"/>
              </p:ext>
            </p:extLst>
          </p:nvPr>
        </p:nvGraphicFramePr>
        <p:xfrm>
          <a:off x="533401" y="685800"/>
          <a:ext cx="10947400" cy="5605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11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3401" y="685800"/>
                        <a:ext cx="10947400" cy="5605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916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400"/>
            <a:ext cx="121920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Flood Fuse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21</a:t>
            </a:fld>
            <a:endParaRPr lang="en-CA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1717558"/>
              </p:ext>
            </p:extLst>
          </p:nvPr>
        </p:nvGraphicFramePr>
        <p:xfrm>
          <a:off x="850900" y="812800"/>
          <a:ext cx="11048999" cy="547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5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0900" y="812800"/>
                        <a:ext cx="11048999" cy="547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125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2400"/>
            <a:ext cx="12192000" cy="1325563"/>
          </a:xfrm>
        </p:spPr>
        <p:txBody>
          <a:bodyPr/>
          <a:lstStyle/>
          <a:p>
            <a:pPr algn="ctr"/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Flood Fuse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22</a:t>
            </a:fld>
            <a:endParaRPr lang="en-CA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5351491"/>
              </p:ext>
            </p:extLst>
          </p:nvPr>
        </p:nvGraphicFramePr>
        <p:xfrm>
          <a:off x="609601" y="812800"/>
          <a:ext cx="10883900" cy="547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9" name="PDF" r:id="rId3" imgW="0" imgH="360" progId="FoxitPhantomPDF.Document">
                  <p:embed/>
                </p:oleObj>
              </mc:Choice>
              <mc:Fallback>
                <p:oleObj name="PDF" r:id="rId3" imgW="0" imgH="360" progId="FoxitPhantom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1" y="812800"/>
                        <a:ext cx="10883900" cy="547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766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" y="-89970"/>
            <a:ext cx="12103100" cy="1325563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1</a:t>
            </a:r>
            <a:r>
              <a:rPr lang="en-CA" sz="3600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. Activity </a:t>
            </a:r>
            <a:r>
              <a:rPr lang="en-CA" sz="36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Plan for civil works next two dry season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00" y="1620302"/>
            <a:ext cx="120015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600" dirty="0">
                <a:solidFill>
                  <a:srgbClr val="7030A0"/>
                </a:solidFill>
                <a:latin typeface="Barlow Condensed Black" panose="00000A06000000000000" pitchFamily="2" charset="0"/>
              </a:rPr>
              <a:t>1.1 Physical Achievement up to October 2020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600" dirty="0">
                <a:solidFill>
                  <a:srgbClr val="7030A0"/>
                </a:solidFill>
                <a:latin typeface="Barlow Condensed Black" panose="00000A06000000000000" pitchFamily="2" charset="0"/>
              </a:rPr>
              <a:t>1.2 Current Activities of Component 3-1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3600" dirty="0">
                <a:solidFill>
                  <a:srgbClr val="7030A0"/>
                </a:solidFill>
                <a:latin typeface="Barlow Condensed Black" panose="00000A06000000000000" pitchFamily="2" charset="0"/>
              </a:rPr>
              <a:t>1.3 Current Concerns</a:t>
            </a:r>
          </a:p>
          <a:p>
            <a:pPr marL="514350" indent="-51435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endParaRPr lang="en-CA" sz="3600" dirty="0">
              <a:latin typeface="Barlow Condensed Black" panose="00000A06000000000000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23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99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82" y="-88900"/>
            <a:ext cx="11353136" cy="1325563"/>
          </a:xfrm>
        </p:spPr>
        <p:txBody>
          <a:bodyPr>
            <a:noAutofit/>
          </a:bodyPr>
          <a:lstStyle/>
          <a:p>
            <a: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1.1 Physical Achievement up to </a:t>
            </a:r>
            <a: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30thOctober</a:t>
            </a:r>
            <a: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, 2020</a:t>
            </a:r>
            <a:b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</a:br>
            <a:endParaRPr lang="en-CA" sz="32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24</a:t>
            </a:fld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F2AF2E3B-6761-41D2-9028-6A7CDBB2E140}"/>
              </a:ext>
            </a:extLst>
          </p:cNvPr>
          <p:cNvSpPr txBox="1"/>
          <p:nvPr/>
        </p:nvSpPr>
        <p:spPr>
          <a:xfrm>
            <a:off x="8168640" y="6225540"/>
            <a:ext cx="2449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Physical Progress = 63 %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130427"/>
              </p:ext>
            </p:extLst>
          </p:nvPr>
        </p:nvGraphicFramePr>
        <p:xfrm>
          <a:off x="477792" y="662781"/>
          <a:ext cx="11353135" cy="61059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94097">
                  <a:extLst>
                    <a:ext uri="{9D8B030D-6E8A-4147-A177-3AD203B41FA5}">
                      <a16:colId xmlns="" xmlns:a16="http://schemas.microsoft.com/office/drawing/2014/main" val="3503943305"/>
                    </a:ext>
                  </a:extLst>
                </a:gridCol>
                <a:gridCol w="2572013">
                  <a:extLst>
                    <a:ext uri="{9D8B030D-6E8A-4147-A177-3AD203B41FA5}">
                      <a16:colId xmlns="" xmlns:a16="http://schemas.microsoft.com/office/drawing/2014/main" val="3707530753"/>
                    </a:ext>
                  </a:extLst>
                </a:gridCol>
                <a:gridCol w="940816">
                  <a:extLst>
                    <a:ext uri="{9D8B030D-6E8A-4147-A177-3AD203B41FA5}">
                      <a16:colId xmlns="" xmlns:a16="http://schemas.microsoft.com/office/drawing/2014/main" val="861197221"/>
                    </a:ext>
                  </a:extLst>
                </a:gridCol>
                <a:gridCol w="668968">
                  <a:extLst>
                    <a:ext uri="{9D8B030D-6E8A-4147-A177-3AD203B41FA5}">
                      <a16:colId xmlns="" xmlns:a16="http://schemas.microsoft.com/office/drawing/2014/main" val="2667646832"/>
                    </a:ext>
                  </a:extLst>
                </a:gridCol>
                <a:gridCol w="970671">
                  <a:extLst>
                    <a:ext uri="{9D8B030D-6E8A-4147-A177-3AD203B41FA5}">
                      <a16:colId xmlns="" xmlns:a16="http://schemas.microsoft.com/office/drawing/2014/main" val="3842471441"/>
                    </a:ext>
                  </a:extLst>
                </a:gridCol>
                <a:gridCol w="1957601">
                  <a:extLst>
                    <a:ext uri="{9D8B030D-6E8A-4147-A177-3AD203B41FA5}">
                      <a16:colId xmlns="" xmlns:a16="http://schemas.microsoft.com/office/drawing/2014/main" val="1731255473"/>
                    </a:ext>
                  </a:extLst>
                </a:gridCol>
                <a:gridCol w="2232749">
                  <a:extLst>
                    <a:ext uri="{9D8B030D-6E8A-4147-A177-3AD203B41FA5}">
                      <a16:colId xmlns="" xmlns:a16="http://schemas.microsoft.com/office/drawing/2014/main" val="2376683464"/>
                    </a:ext>
                  </a:extLst>
                </a:gridCol>
                <a:gridCol w="916220">
                  <a:extLst>
                    <a:ext uri="{9D8B030D-6E8A-4147-A177-3AD203B41FA5}">
                      <a16:colId xmlns="" xmlns:a16="http://schemas.microsoft.com/office/drawing/2014/main" val="1224724874"/>
                    </a:ext>
                  </a:extLst>
                </a:gridCol>
              </a:tblGrid>
              <a:tr h="91440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effectLst/>
                        </a:rPr>
                        <a:t>Sl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 No.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                                   Item of Physical Work as per 1</a:t>
                      </a:r>
                      <a:r>
                        <a:rPr lang="en-US" sz="1400" baseline="30000">
                          <a:solidFill>
                            <a:schemeClr val="tx1"/>
                          </a:solidFill>
                          <a:effectLst/>
                        </a:rPr>
                        <a:t>st</a:t>
                      </a: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 RDPP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Progress up to 30</a:t>
                      </a:r>
                      <a:r>
                        <a:rPr lang="en-US" sz="1400" baseline="30000">
                          <a:solidFill>
                            <a:schemeClr val="tx1"/>
                          </a:solidFill>
                          <a:effectLst/>
                        </a:rPr>
                        <a:t>th</a:t>
                      </a: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 October, 2020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Progress (%)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92902253"/>
                  </a:ext>
                </a:extLst>
              </a:tr>
              <a:tr h="914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Name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Quantity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No of Package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Cost in Crore Taka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On going Packages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5978623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193146104"/>
                  </a:ext>
                </a:extLst>
              </a:tr>
              <a:tr h="91440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New Haor: (14 Nos.)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1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52 Nos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13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Kishoregonj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27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Habigonj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6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Netrokona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8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u="sng" dirty="0" err="1">
                          <a:solidFill>
                            <a:schemeClr val="tx1"/>
                          </a:solidFill>
                          <a:effectLst/>
                        </a:rPr>
                        <a:t>Sunamgonj</a:t>
                      </a:r>
                      <a:r>
                        <a:rPr lang="en-US" sz="1200" u="sng" dirty="0">
                          <a:solidFill>
                            <a:schemeClr val="tx1"/>
                          </a:solidFill>
                          <a:effectLst/>
                        </a:rPr>
                        <a:t> 6 Nos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Total 47 Nos.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/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Contract Price of 47 Nos. Packages = 472.37 Crore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02187602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Submersible Embankment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263.24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119.53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156 km (Full) +54 km (Part)= 210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72.57%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91146962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Re-excavation of Khal/River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318.20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97.29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187 km (Full) +73.00 km (Part) = 260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72.53%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80666279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Regulator/ Causeway/Drainage Box Outlet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137nos </a:t>
                      </a:r>
                      <a:b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(57+35+1+44)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203.11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50 nos. (Full) +30 nos. (Part) = 80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49.64%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53033538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Irrigation Inlet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131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12.61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43 nos. (Full) +17 Nos. (Part) = 60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40.61%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65076484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Rehabilitation of Regulator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8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1.66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 No (Full) = 1 No. 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12.50%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190575990"/>
                  </a:ext>
                </a:extLst>
              </a:tr>
              <a:tr h="91440"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Rehabilitation Haor: (15 Nos.)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414659814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Submersible Embankment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87.03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17.85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51 km (Full) +4 Km (Part) = 55 km.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61.36%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64718735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Full Embankment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84.31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25.50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53 km (Full) +12 km (Part) = 65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71.40 %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129063941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Re-excavation of Khal/River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143.00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25.15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65 km (Full) +15.00 km (Part)= 80 km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51.75%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526157670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Re-installation/Construction of regulator/ Causeway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7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15.15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 No. (Full) = 1 No.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14.29%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32121625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Replacement of Gate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104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3.63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43 nos. (Full) = 43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41.35%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328835529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Construction of WMG Office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60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13.80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 nos. (Full) +4 Nos. (Part) = 8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10.67%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291295344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52  Nos.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535.27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vert="vert2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1511" marR="61511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98546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60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25</a:t>
            </a:fld>
            <a:endParaRPr lang="en-CA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712922"/>
              </p:ext>
            </p:extLst>
          </p:nvPr>
        </p:nvGraphicFramePr>
        <p:xfrm>
          <a:off x="1146413" y="1177983"/>
          <a:ext cx="10207386" cy="44059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67513">
                  <a:extLst>
                    <a:ext uri="{9D8B030D-6E8A-4147-A177-3AD203B41FA5}">
                      <a16:colId xmlns="" xmlns:a16="http://schemas.microsoft.com/office/drawing/2014/main" val="604577109"/>
                    </a:ext>
                  </a:extLst>
                </a:gridCol>
                <a:gridCol w="6118869">
                  <a:extLst>
                    <a:ext uri="{9D8B030D-6E8A-4147-A177-3AD203B41FA5}">
                      <a16:colId xmlns="" xmlns:a16="http://schemas.microsoft.com/office/drawing/2014/main" val="2978574583"/>
                    </a:ext>
                  </a:extLst>
                </a:gridCol>
                <a:gridCol w="3421004">
                  <a:extLst>
                    <a:ext uri="{9D8B030D-6E8A-4147-A177-3AD203B41FA5}">
                      <a16:colId xmlns="" xmlns:a16="http://schemas.microsoft.com/office/drawing/2014/main" val="2110676299"/>
                    </a:ext>
                  </a:extLst>
                </a:gridCol>
              </a:tblGrid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SL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Description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Amount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428687556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1.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Total Fund for Livelihood &amp; Physical work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515.44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43406314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2.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Total expenditure up to Sept. 2020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294.18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56435538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Remaining Fund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= 221.26 Crore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416691991"/>
                  </a:ext>
                </a:extLst>
              </a:tr>
              <a:tr h="396777">
                <a:tc gridSpan="3">
                  <a:txBody>
                    <a:bodyPr/>
                    <a:lstStyle/>
                    <a:p>
                      <a:pPr marL="3429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Fund requirement 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538448057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1.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October to December, 2020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4.20 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222192129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2.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January to March, 2021		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41.70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27744726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</a:rPr>
                        <a:t>3.</a:t>
                      </a:r>
                      <a:endParaRPr lang="en-US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April to June, 2021	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85.00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88245476"/>
                  </a:ext>
                </a:extLst>
              </a:tr>
              <a:tr h="4381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143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</a:rPr>
                        <a:t>= 130.90 Crore </a:t>
                      </a:r>
                      <a:endParaRPr lang="en-US" sz="20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473574660"/>
                  </a:ext>
                </a:extLst>
              </a:tr>
              <a:tr h="396777">
                <a:tc gridSpan="3">
                  <a:txBody>
                    <a:bodyPr/>
                    <a:lstStyle/>
                    <a:p>
                      <a:pPr marL="3429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Fund requirement 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55346507"/>
                  </a:ext>
                </a:extLst>
              </a:tr>
              <a:tr h="39677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July, 2021 to June, 2022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</a:rPr>
                        <a:t>= 90.30 Crore</a:t>
                      </a:r>
                      <a:endParaRPr lang="en-US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919884488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757872" y="206992"/>
            <a:ext cx="659026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Financial Status of JICA Money</a:t>
            </a:r>
          </a:p>
        </p:txBody>
      </p:sp>
    </p:spTree>
    <p:extLst>
      <p:ext uri="{BB962C8B-B14F-4D97-AF65-F5344CB8AC3E}">
        <p14:creationId xmlns:p14="http://schemas.microsoft.com/office/powerpoint/2010/main" val="418371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1588470"/>
              </p:ext>
            </p:extLst>
          </p:nvPr>
        </p:nvGraphicFramePr>
        <p:xfrm>
          <a:off x="1349804" y="0"/>
          <a:ext cx="9464722" cy="6032500"/>
        </p:xfrm>
        <a:graphic>
          <a:graphicData uri="http://schemas.openxmlformats.org/drawingml/2006/table">
            <a:tbl>
              <a:tblPr firstRow="1" firstCol="1" bandRow="1"/>
              <a:tblGrid>
                <a:gridCol w="61414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6928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08128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5092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Sl. No.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Tender Status as per 2</a:t>
                      </a:r>
                      <a:r>
                        <a:rPr lang="en-US" sz="1800" b="1" baseline="300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nd</a:t>
                      </a: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b="1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RDPP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Remarks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14589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</a:t>
                      </a:r>
                      <a:endParaRPr lang="en-US" sz="180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/>
                        <a:buChar char=""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55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Nos of Packages As Per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2nd RDPP</a:t>
                      </a:r>
                      <a:endParaRPr lang="en-US" sz="1800" dirty="0">
                        <a:effectLst/>
                        <a:latin typeface="Times New Roman"/>
                        <a:ea typeface="Times New Roman"/>
                        <a:cs typeface="Vrinda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47 Packages already Tender and work is on going.8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Nos Packages is Completed </a:t>
                      </a:r>
                      <a:r>
                        <a:rPr lang="en-US" sz="1800" baseline="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Upto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October,2020.</a:t>
                      </a:r>
                    </a:p>
                    <a:p>
                      <a:pPr marL="0" marR="0" lvl="0" indent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None/>
                      </a:pP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 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2756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2</a:t>
                      </a:r>
                      <a:endParaRPr lang="en-US" sz="180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Remaining 9 Packages are to be tendered the F/Y (2020-21) ,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already for 8 </a:t>
                      </a:r>
                      <a:r>
                        <a:rPr lang="en-US" sz="1800" baseline="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nos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package tender is floated.</a:t>
                      </a: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 no Package for Gate Replacement at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Satdona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&amp;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Chahal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Beel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Sub-Project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in </a:t>
                      </a:r>
                      <a:r>
                        <a:rPr lang="en-US" sz="1800" baseline="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Brahmanbaria</a:t>
                      </a:r>
                      <a:r>
                        <a:rPr lang="en-US" sz="1800" baseline="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District.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 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987763"/>
              </p:ext>
            </p:extLst>
          </p:nvPr>
        </p:nvGraphicFramePr>
        <p:xfrm>
          <a:off x="2869368" y="1606405"/>
          <a:ext cx="4684095" cy="29131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0653">
                  <a:extLst>
                    <a:ext uri="{9D8B030D-6E8A-4147-A177-3AD203B41FA5}">
                      <a16:colId xmlns="" xmlns:a16="http://schemas.microsoft.com/office/drawing/2014/main" val="3492153855"/>
                    </a:ext>
                  </a:extLst>
                </a:gridCol>
                <a:gridCol w="1390402">
                  <a:extLst>
                    <a:ext uri="{9D8B030D-6E8A-4147-A177-3AD203B41FA5}">
                      <a16:colId xmlns="" xmlns:a16="http://schemas.microsoft.com/office/drawing/2014/main" val="54494927"/>
                    </a:ext>
                  </a:extLst>
                </a:gridCol>
                <a:gridCol w="1463040">
                  <a:extLst>
                    <a:ext uri="{9D8B030D-6E8A-4147-A177-3AD203B41FA5}">
                      <a16:colId xmlns="" xmlns:a16="http://schemas.microsoft.com/office/drawing/2014/main" val="1009476758"/>
                    </a:ext>
                  </a:extLst>
                </a:gridCol>
              </a:tblGrid>
              <a:tr h="774321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Financial 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Tender Invitation (No)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Package</a:t>
                      </a:r>
                    </a:p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Completion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(No)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222868815"/>
                  </a:ext>
                </a:extLst>
              </a:tr>
              <a:tr h="413803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2016-17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353939732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2017-18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13721690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2018-19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119112290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2019-20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68649328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2020-21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852143127"/>
                  </a:ext>
                </a:extLst>
              </a:tr>
              <a:tr h="3308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742681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431547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27</a:t>
            </a:fld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533400" y="136562"/>
            <a:ext cx="10401300" cy="1081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1400" b="1" u="sng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Cumulative Progress of Project (</a:t>
            </a:r>
            <a:r>
              <a:rPr lang="en-US" sz="1400" b="1" u="sng" dirty="0" err="1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upto</a:t>
            </a:r>
            <a:r>
              <a:rPr lang="en-US" sz="1400" b="1" u="sng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30-09-2020) :</a:t>
            </a: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Financial</a:t>
            </a:r>
            <a:r>
              <a:rPr lang="en-US" sz="1400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=	59381.08 Lakh (61.09%)</a:t>
            </a:r>
            <a:endParaRPr lang="en-US" sz="1200" dirty="0">
              <a:latin typeface="Calibri" panose="020F0502020204030204" pitchFamily="34" charset="0"/>
              <a:ea typeface="Times New Roman" panose="02020603050405020304" pitchFamily="18" charset="0"/>
              <a:cs typeface="Vrinda" panose="020B0502040204020203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			 	</a:t>
            </a:r>
            <a:r>
              <a:rPr lang="en-US" sz="14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Project </a:t>
            </a:r>
            <a:r>
              <a:rPr lang="en-US" sz="14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Progress</a:t>
            </a:r>
            <a:r>
              <a:rPr lang="en-US" sz="14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 = 73</a:t>
            </a: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%</a:t>
            </a:r>
            <a:endParaRPr lang="en-US" sz="1200" dirty="0">
              <a:latin typeface="Calibri" panose="020F0502020204030204" pitchFamily="34" charset="0"/>
              <a:ea typeface="Times New Roman" panose="02020603050405020304" pitchFamily="18" charset="0"/>
              <a:cs typeface="Vrinda" panose="020B0502040204020203" pitchFamily="34" charset="0"/>
            </a:endParaRPr>
          </a:p>
          <a:p>
            <a:pPr>
              <a:lnSpc>
                <a:spcPct val="115000"/>
              </a:lnSpc>
            </a:pPr>
            <a:r>
              <a:rPr lang="en-US" sz="1400" b="1" dirty="0"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				</a:t>
            </a:r>
            <a:endParaRPr lang="en-US" sz="1200" dirty="0">
              <a:latin typeface="Calibri" panose="020F0502020204030204" pitchFamily="34" charset="0"/>
              <a:ea typeface="Times New Roman" panose="02020603050405020304" pitchFamily="18" charset="0"/>
              <a:cs typeface="Vrinda" panose="020B0502040204020203" pitchFamily="34" charset="0"/>
            </a:endParaRPr>
          </a:p>
          <a:p>
            <a:r>
              <a:rPr lang="en-US" sz="1400" b="1" u="sng" dirty="0">
                <a:latin typeface="Calibri" panose="020F0502020204030204" pitchFamily="34" charset="0"/>
                <a:ea typeface="Times New Roman" panose="02020603050405020304" pitchFamily="18" charset="0"/>
              </a:rPr>
              <a:t>Reasons for difference of progress (Financial &amp; Physical).</a:t>
            </a:r>
            <a:endParaRPr lang="en-US" sz="1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7050581"/>
              </p:ext>
            </p:extLst>
          </p:nvPr>
        </p:nvGraphicFramePr>
        <p:xfrm>
          <a:off x="635001" y="1218397"/>
          <a:ext cx="5638799" cy="37343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12010">
                  <a:extLst>
                    <a:ext uri="{9D8B030D-6E8A-4147-A177-3AD203B41FA5}">
                      <a16:colId xmlns="" xmlns:a16="http://schemas.microsoft.com/office/drawing/2014/main" val="615483221"/>
                    </a:ext>
                  </a:extLst>
                </a:gridCol>
                <a:gridCol w="1351326">
                  <a:extLst>
                    <a:ext uri="{9D8B030D-6E8A-4147-A177-3AD203B41FA5}">
                      <a16:colId xmlns="" xmlns:a16="http://schemas.microsoft.com/office/drawing/2014/main" val="1964661447"/>
                    </a:ext>
                  </a:extLst>
                </a:gridCol>
                <a:gridCol w="1075463">
                  <a:extLst>
                    <a:ext uri="{9D8B030D-6E8A-4147-A177-3AD203B41FA5}">
                      <a16:colId xmlns="" xmlns:a16="http://schemas.microsoft.com/office/drawing/2014/main" val="17823058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2860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RDPP Item &amp; Task with cost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Expenditure incurred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Physical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2858386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Consultancy:	          Total amount : Tk. 7901.40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2286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Planning Review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Sub Soil Investigation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Design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Estimate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Monitoring &amp; Supervision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RAP Implementation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Environmental Study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5618.01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(71.10%)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80%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522520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Physical Work :	       Total amount : Tk. 53727.00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Detailed Estimate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Tender Float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Notification of Award (NOA)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Work Order (W/O)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Mobilization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Work done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30875.04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(57.47%)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effectLst/>
                        </a:rPr>
                        <a:t>68%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294924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173252"/>
              </p:ext>
            </p:extLst>
          </p:nvPr>
        </p:nvGraphicFramePr>
        <p:xfrm>
          <a:off x="6489700" y="1657256"/>
          <a:ext cx="4724400" cy="38899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08300">
                  <a:extLst>
                    <a:ext uri="{9D8B030D-6E8A-4147-A177-3AD203B41FA5}">
                      <a16:colId xmlns="" xmlns:a16="http://schemas.microsoft.com/office/drawing/2014/main" val="956829409"/>
                    </a:ext>
                  </a:extLst>
                </a:gridCol>
                <a:gridCol w="1028700">
                  <a:extLst>
                    <a:ext uri="{9D8B030D-6E8A-4147-A177-3AD203B41FA5}">
                      <a16:colId xmlns="" xmlns:a16="http://schemas.microsoft.com/office/drawing/2014/main" val="2295843921"/>
                    </a:ext>
                  </a:extLst>
                </a:gridCol>
                <a:gridCol w="787400">
                  <a:extLst>
                    <a:ext uri="{9D8B030D-6E8A-4147-A177-3AD203B41FA5}">
                      <a16:colId xmlns="" xmlns:a16="http://schemas.microsoft.com/office/drawing/2014/main" val="1559859155"/>
                    </a:ext>
                  </a:extLst>
                </a:gridCol>
              </a:tblGrid>
              <a:tr h="537136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Land Acquisition</a:t>
                      </a:r>
                      <a:r>
                        <a:rPr lang="en-US" sz="1100" baseline="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240 ha  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Tk. 24000.00 (Lakh)</a:t>
                      </a:r>
                    </a:p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15323.60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(63.85%)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65%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95995001"/>
                  </a:ext>
                </a:extLst>
              </a:tr>
              <a:tr h="437565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Tax and VAT :                  Total amount : Tk. 2596.27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1809.73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(69.70%)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69%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541729620"/>
                  </a:ext>
                </a:extLst>
              </a:tr>
              <a:tr h="392356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Procurement of Goods &amp; Vehicles : Total amount : Tk. 1066.22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856.62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(80.34%)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80%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620177229"/>
                  </a:ext>
                </a:extLst>
              </a:tr>
              <a:tr h="972366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Office Administration:  Total amount : Tk. 3660.54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Salary of Out Sourcing staff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Office Rent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Gas &amp; Petrol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Repair Maintenance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Others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2228.44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(60.88%)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60%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25514870"/>
                  </a:ext>
                </a:extLst>
              </a:tr>
              <a:tr h="291710">
                <a:tc>
                  <a:txBody>
                    <a:bodyPr/>
                    <a:lstStyle/>
                    <a:p>
                      <a:pPr marL="22860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Total :  Tk. 97204.86</a:t>
                      </a:r>
                    </a:p>
                    <a:p>
                      <a:pPr marL="22860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59381.08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(61.09%)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73%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528566342"/>
                  </a:ext>
                </a:extLst>
              </a:tr>
              <a:tr h="364637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Contingency :                    Total amount : Tk. 660.14</a:t>
                      </a:r>
                    </a:p>
                    <a:p>
                      <a:pPr marL="22860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071807818"/>
                  </a:ext>
                </a:extLst>
              </a:tr>
              <a:tr h="145855">
                <a:tc>
                  <a:txBody>
                    <a:bodyPr/>
                    <a:lstStyle/>
                    <a:p>
                      <a:pPr marL="228600" marR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Grand Total amount : 	Tk. 97865.00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802760904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454077"/>
              </p:ext>
            </p:extLst>
          </p:nvPr>
        </p:nvGraphicFramePr>
        <p:xfrm>
          <a:off x="6505730" y="1237435"/>
          <a:ext cx="4708370" cy="4083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92270">
                  <a:extLst>
                    <a:ext uri="{9D8B030D-6E8A-4147-A177-3AD203B41FA5}">
                      <a16:colId xmlns="" xmlns:a16="http://schemas.microsoft.com/office/drawing/2014/main" val="1267371768"/>
                    </a:ext>
                  </a:extLst>
                </a:gridCol>
                <a:gridCol w="1028700">
                  <a:extLst>
                    <a:ext uri="{9D8B030D-6E8A-4147-A177-3AD203B41FA5}">
                      <a16:colId xmlns="" xmlns:a16="http://schemas.microsoft.com/office/drawing/2014/main" val="1144651615"/>
                    </a:ext>
                  </a:extLst>
                </a:gridCol>
                <a:gridCol w="787400">
                  <a:extLst>
                    <a:ext uri="{9D8B030D-6E8A-4147-A177-3AD203B41FA5}">
                      <a16:colId xmlns="" xmlns:a16="http://schemas.microsoft.com/office/drawing/2014/main" val="35202020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2860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RDPP Item &amp; Task with cost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Expenditure incurred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Physical (%)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866164016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7126934"/>
              </p:ext>
            </p:extLst>
          </p:nvPr>
        </p:nvGraphicFramePr>
        <p:xfrm>
          <a:off x="635001" y="4986487"/>
          <a:ext cx="5638799" cy="10058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13099">
                  <a:extLst>
                    <a:ext uri="{9D8B030D-6E8A-4147-A177-3AD203B41FA5}">
                      <a16:colId xmlns="" xmlns:a16="http://schemas.microsoft.com/office/drawing/2014/main" val="3973889885"/>
                    </a:ext>
                  </a:extLst>
                </a:gridCol>
                <a:gridCol w="1346200">
                  <a:extLst>
                    <a:ext uri="{9D8B030D-6E8A-4147-A177-3AD203B41FA5}">
                      <a16:colId xmlns="" xmlns:a16="http://schemas.microsoft.com/office/drawing/2014/main" val="3862523445"/>
                    </a:ext>
                  </a:extLst>
                </a:gridCol>
                <a:gridCol w="1079500">
                  <a:extLst>
                    <a:ext uri="{9D8B030D-6E8A-4147-A177-3AD203B41FA5}">
                      <a16:colId xmlns="" xmlns:a16="http://schemas.microsoft.com/office/drawing/2014/main" val="3615045585"/>
                    </a:ext>
                  </a:extLst>
                </a:gridCol>
              </a:tblGrid>
              <a:tr h="802202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Livelihood Improvement by Agriculture Promotion:	</a:t>
                      </a:r>
                    </a:p>
                    <a:p>
                      <a:pPr marL="0" marR="0" lvl="0" inden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None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Total amount : Tk. 4253.43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Local Training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APSS</a:t>
                      </a:r>
                    </a:p>
                    <a:p>
                      <a:pPr marL="342900" marR="0" lvl="0" indent="-3429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romanLcParenR"/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SIGS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2669.63</a:t>
                      </a:r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(62.76%)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2060"/>
                          </a:solidFill>
                          <a:effectLst/>
                        </a:rPr>
                        <a:t>69%</a:t>
                      </a:r>
                      <a:endParaRPr lang="en-US" sz="11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Vrinda" panose="020B0502040204020203" pitchFamily="34" charset="0"/>
                      </a:endParaRPr>
                    </a:p>
                  </a:txBody>
                  <a:tcPr marL="47561" marR="47561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41911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3416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28</a:t>
            </a:fld>
            <a:endParaRPr lang="en-CA" dirty="0"/>
          </a:p>
        </p:txBody>
      </p:sp>
      <p:graphicFrame>
        <p:nvGraphicFramePr>
          <p:cNvPr id="5" name="Char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943594"/>
              </p:ext>
            </p:extLst>
          </p:nvPr>
        </p:nvGraphicFramePr>
        <p:xfrm>
          <a:off x="245661" y="392974"/>
          <a:ext cx="10918208" cy="6072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2268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457200"/>
            <a:ext cx="9144000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9602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4" descr="051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9182"/>
            <a:ext cx="9144000" cy="6748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5" name="Rectangle 15"/>
          <p:cNvSpPr>
            <a:spLocks noChangeArrowheads="1"/>
          </p:cNvSpPr>
          <p:nvPr/>
        </p:nvSpPr>
        <p:spPr bwMode="auto">
          <a:xfrm>
            <a:off x="2286000" y="695326"/>
            <a:ext cx="8001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chemeClr val="tx1"/>
                  </a:outerShdw>
                </a:effectLst>
                <a:latin typeface="Sitka Subheading" panose="02000505000000020004" pitchFamily="2" charset="0"/>
              </a:rPr>
              <a:t>Haor area during pre monsoon </a:t>
            </a:r>
            <a:endParaRPr lang="en-US" altLang="en-US" sz="2800" b="1" dirty="0">
              <a:solidFill>
                <a:schemeClr val="bg1"/>
              </a:solidFill>
              <a:effectLst>
                <a:outerShdw blurRad="38100" dist="38100" dir="2700000" algn="tl">
                  <a:schemeClr val="tx1"/>
                </a:outerShdw>
              </a:effectLst>
              <a:latin typeface="Sitka Subheading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0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305240"/>
              </p:ext>
            </p:extLst>
          </p:nvPr>
        </p:nvGraphicFramePr>
        <p:xfrm>
          <a:off x="304798" y="609601"/>
          <a:ext cx="11277602" cy="53847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901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43359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4687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10542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997182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189415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008761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242448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1146875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1338021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735529">
                <a:tc gridSpan="10">
                  <a:txBody>
                    <a:bodyPr/>
                    <a:lstStyle/>
                    <a:p>
                      <a:pPr algn="ctr" fontAlgn="ctr"/>
                      <a:r>
                        <a:rPr lang="en-US" sz="3600" b="1" kern="1200" spc="-3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ankGothic Md BT" panose="020B0807020203060204" pitchFamily="34" charset="0"/>
                          <a:ea typeface="+mj-ea"/>
                          <a:cs typeface="+mj-cs"/>
                        </a:rPr>
                        <a:t>Financial Expenditure (In Million BDT)</a:t>
                      </a: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0726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err="1">
                          <a:effectLst/>
                        </a:rPr>
                        <a:t>Sl</a:t>
                      </a:r>
                      <a:r>
                        <a:rPr lang="en-US" sz="1600" b="1" u="none" strike="noStrike" dirty="0">
                          <a:effectLst/>
                        </a:rPr>
                        <a:t> no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Financial Year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Physical Progress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GOB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Project Aid (PA)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effectLst/>
                        </a:rPr>
                        <a:t>Total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Cumulative expenditure </a:t>
                      </a:r>
                      <a:br>
                        <a:rPr lang="en-US" sz="1600" b="1" u="none" strike="noStrike" dirty="0">
                          <a:effectLst/>
                        </a:rPr>
                      </a:br>
                      <a:r>
                        <a:rPr lang="en-US" sz="1600" b="1" u="none" strike="noStrike" dirty="0">
                          <a:effectLst/>
                        </a:rPr>
                        <a:t>(in Million BDT) 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956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RPA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RPA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err="1">
                          <a:effectLst/>
                        </a:rPr>
                        <a:t>DPA</a:t>
                      </a:r>
                      <a:r>
                        <a:rPr lang="en-US" sz="1600" b="1" u="none" strike="noStrike">
                          <a:effectLst/>
                        </a:rPr>
                        <a:t> For Consultant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956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Civil Works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Livelihood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9569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4+5+6+7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2014-15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60.662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84.96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145.6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145.6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2015-16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82.428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0.92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184.94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268.3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413.9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2016-17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555.849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91.2730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34.91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126.18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109.32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791.3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1205.3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2017-18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782.197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656.3710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78.98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735.35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68.93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1586.5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2791.7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2018-19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631.334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970.3530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93.99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1064.35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68.64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1764.3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4556.1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88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2019-20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312.082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975.1960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39.82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1015.01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45.00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1372.1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5928.2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5833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2020-21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100" u="none" strike="noStrike" dirty="0">
                          <a:effectLst/>
                        </a:rPr>
                        <a:t>(</a:t>
                      </a:r>
                      <a:r>
                        <a:rPr lang="en-US" sz="1100" u="none" strike="noStrike" dirty="0" err="1">
                          <a:effectLst/>
                        </a:rPr>
                        <a:t>30</a:t>
                      </a:r>
                      <a:r>
                        <a:rPr lang="en-US" sz="1100" u="none" strike="noStrike" baseline="30000" dirty="0" err="1">
                          <a:effectLst/>
                        </a:rPr>
                        <a:t>th</a:t>
                      </a:r>
                      <a:r>
                        <a:rPr lang="en-US" sz="1100" u="none" strike="noStrike" dirty="0" err="1">
                          <a:effectLst/>
                        </a:rPr>
                        <a:t>Sept</a:t>
                      </a:r>
                      <a:r>
                        <a:rPr lang="en-US" sz="1100" u="none" strike="noStrike" dirty="0">
                          <a:effectLst/>
                        </a:rPr>
                        <a:t>-20)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9.948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9.948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5938.1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33817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smtClean="0">
                          <a:effectLst/>
                        </a:rPr>
                        <a:t>68.0%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2434.5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2693.2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248.6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2941.8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561.8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5938.1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089624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14" y="406400"/>
            <a:ext cx="11190515" cy="594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965200"/>
            <a:ext cx="2679700" cy="1689100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2837796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182" y="0"/>
            <a:ext cx="11840817" cy="1325563"/>
          </a:xfrm>
        </p:spPr>
        <p:txBody>
          <a:bodyPr>
            <a:noAutofit/>
          </a:bodyPr>
          <a:lstStyle/>
          <a:p>
            <a:pPr algn="ctr"/>
            <a:r>
              <a:rPr lang="en-CA" dirty="0"/>
              <a:t/>
            </a:r>
            <a:br>
              <a:rPr lang="en-CA" dirty="0"/>
            </a:br>
            <a:r>
              <a:rPr lang="en-CA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1.2 Current Status of Component </a:t>
            </a:r>
            <a:r>
              <a:rPr lang="en-CA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3-1</a:t>
            </a:r>
            <a:r>
              <a:rPr lang="en-CA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/>
            </a:r>
            <a:br>
              <a:rPr lang="en-CA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</a:br>
            <a:endParaRPr lang="en-CA" sz="36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32</a:t>
            </a:fld>
            <a:endParaRPr lang="en-CA" dirty="0">
              <a:solidFill>
                <a:schemeClr val="tx1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="" xmlns:a16="http://schemas.microsoft.com/office/drawing/2014/main" id="{41987AA6-3246-473E-94EB-1EE9FA103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9988201"/>
              </p:ext>
            </p:extLst>
          </p:nvPr>
        </p:nvGraphicFramePr>
        <p:xfrm>
          <a:off x="840899" y="1232452"/>
          <a:ext cx="10668930" cy="4677146"/>
        </p:xfrm>
        <a:graphic>
          <a:graphicData uri="http://schemas.openxmlformats.org/drawingml/2006/table">
            <a:tbl>
              <a:tblPr firstRow="1" firstCol="1" bandRow="1"/>
              <a:tblGrid>
                <a:gridCol w="771512">
                  <a:extLst>
                    <a:ext uri="{9D8B030D-6E8A-4147-A177-3AD203B41FA5}">
                      <a16:colId xmlns="" xmlns:a16="http://schemas.microsoft.com/office/drawing/2014/main" val="2218168244"/>
                    </a:ext>
                  </a:extLst>
                </a:gridCol>
                <a:gridCol w="2068308">
                  <a:extLst>
                    <a:ext uri="{9D8B030D-6E8A-4147-A177-3AD203B41FA5}">
                      <a16:colId xmlns="" xmlns:a16="http://schemas.microsoft.com/office/drawing/2014/main" val="1794708504"/>
                    </a:ext>
                  </a:extLst>
                </a:gridCol>
                <a:gridCol w="3659881">
                  <a:extLst>
                    <a:ext uri="{9D8B030D-6E8A-4147-A177-3AD203B41FA5}">
                      <a16:colId xmlns="" xmlns:a16="http://schemas.microsoft.com/office/drawing/2014/main" val="1166368548"/>
                    </a:ext>
                  </a:extLst>
                </a:gridCol>
                <a:gridCol w="2079171">
                  <a:extLst>
                    <a:ext uri="{9D8B030D-6E8A-4147-A177-3AD203B41FA5}">
                      <a16:colId xmlns="" xmlns:a16="http://schemas.microsoft.com/office/drawing/2014/main" val="3311494767"/>
                    </a:ext>
                  </a:extLst>
                </a:gridCol>
                <a:gridCol w="2090058">
                  <a:extLst>
                    <a:ext uri="{9D8B030D-6E8A-4147-A177-3AD203B41FA5}">
                      <a16:colId xmlns="" xmlns:a16="http://schemas.microsoft.com/office/drawing/2014/main" val="4276063489"/>
                    </a:ext>
                  </a:extLst>
                </a:gridCol>
              </a:tblGrid>
              <a:tr h="7156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Scope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Major Activities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Target in DPP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(2</a:t>
                      </a:r>
                      <a:r>
                        <a:rPr lang="en-CA" sz="1700" b="1" baseline="30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nd</a:t>
                      </a: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 rev)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Achievement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up to </a:t>
                      </a:r>
                      <a:r>
                        <a:rPr lang="en-CA" sz="1700" b="1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June-2020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977758704"/>
                  </a:ext>
                </a:extLst>
              </a:tr>
              <a:tr h="42661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WMO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Committee Formation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373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319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584973789"/>
                  </a:ext>
                </a:extLst>
              </a:tr>
              <a:tr h="54307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B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Local Training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BWDB officials, Field staff, WMG members.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13,740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WMG 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9,400 WMG Member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410752244"/>
                  </a:ext>
                </a:extLst>
              </a:tr>
              <a:tr h="128423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C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Agriculture Promotion Support Sub-Project (APSS)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Farmer Training Program, 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Demonstrations of crops, rice.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Farmer School Establishment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72,447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43,542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910923951"/>
                  </a:ext>
                </a:extLst>
              </a:tr>
              <a:tr h="109875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D</a:t>
                      </a:r>
                      <a:endParaRPr lang="en-CA" sz="130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Small Scale Income Generation Sub-Project (SIGS)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Homestead Vegetable 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- Cultivation and Support </a:t>
                      </a: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Service, </a:t>
                      </a:r>
                      <a:r>
                        <a:rPr lang="en-CA" sz="1700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etc</a:t>
                      </a: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 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28,667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19,653 </a:t>
                      </a:r>
                      <a:r>
                        <a:rPr lang="en-CA" sz="17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657307714"/>
                  </a:ext>
                </a:extLst>
              </a:tr>
              <a:tr h="597409">
                <a:tc gridSpan="3"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CA" sz="1700" b="1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Total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endParaRPr lang="en-CA" sz="1300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1,14,854 </a:t>
                      </a: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CA" sz="1700" b="1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72,595 </a:t>
                      </a:r>
                      <a:r>
                        <a:rPr lang="en-CA" sz="17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游明朝" panose="02020400000000000000" pitchFamily="18" charset="-128"/>
                          <a:cs typeface="Times New Roman" panose="02020603050405020304" pitchFamily="18" charset="0"/>
                        </a:rPr>
                        <a:t>Members</a:t>
                      </a:r>
                      <a:endParaRPr lang="en-CA" sz="1300" b="1" dirty="0">
                        <a:solidFill>
                          <a:srgbClr val="000000"/>
                        </a:solidFill>
                        <a:effectLst/>
                        <a:latin typeface="游明朝" panose="02020400000000000000" pitchFamily="18" charset="-128"/>
                        <a:ea typeface="游明朝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3467" marR="8346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659457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2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80" y="1"/>
            <a:ext cx="12337143" cy="929639"/>
          </a:xfrm>
        </p:spPr>
        <p:txBody>
          <a:bodyPr>
            <a:noAutofit/>
          </a:bodyPr>
          <a:lstStyle/>
          <a:p>
            <a: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4. </a:t>
            </a:r>
            <a:r>
              <a:rPr lang="en-CA" sz="32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Status of agriculture component  and </a:t>
            </a:r>
            <a:r>
              <a:rPr lang="en-CA" sz="3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plan for next FY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33</a:t>
            </a:fld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10591800" y="839757"/>
            <a:ext cx="1524000" cy="326219"/>
          </a:xfrm>
          <a:prstGeom prst="rect">
            <a:avLst/>
          </a:prstGeom>
          <a:solidFill>
            <a:schemeClr val="lt1"/>
          </a:solidFill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n>
                  <a:noFill/>
                </a:ln>
              </a:rPr>
              <a:t>BDT in Lakh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5976"/>
            <a:ext cx="12192000" cy="374056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0776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34</a:t>
            </a:fld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6" y="0"/>
            <a:ext cx="11792809" cy="672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47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35</a:t>
            </a:fld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971"/>
            <a:ext cx="12192000" cy="552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0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914400"/>
          <a:ext cx="91440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62000" y="206514"/>
            <a:ext cx="1123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Allocation &amp; Achievement </a:t>
            </a:r>
            <a:r>
              <a:rPr lang="en-US" sz="4000" b="1" spc="-3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 Shown in Graphs</a:t>
            </a:r>
            <a:endParaRPr lang="en-US" sz="4000" b="1" spc="-3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53400" y="12954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78882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533400"/>
          <a:ext cx="91440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53400" y="1033046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815578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533400"/>
          <a:ext cx="9144000" cy="5791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79818" y="6096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60305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04334" y="457200"/>
          <a:ext cx="9163666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42947" y="762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58626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4" descr="02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5" name="Rectangle 15"/>
          <p:cNvSpPr>
            <a:spLocks noChangeArrowheads="1"/>
          </p:cNvSpPr>
          <p:nvPr/>
        </p:nvSpPr>
        <p:spPr bwMode="auto">
          <a:xfrm>
            <a:off x="2007521" y="177094"/>
            <a:ext cx="817695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 err="1" smtClean="0">
                <a:effectLst>
                  <a:outerShdw blurRad="38100" dist="38100" dir="2700000" algn="tl">
                    <a:schemeClr val="bg1"/>
                  </a:outerShdw>
                </a:effectLst>
                <a:latin typeface="Sitka Subheading" panose="02000505000000020004" pitchFamily="2" charset="0"/>
              </a:rPr>
              <a:t>Boro</a:t>
            </a:r>
            <a:r>
              <a:rPr lang="en-US" altLang="en-US" sz="2800" b="1" dirty="0" smtClean="0">
                <a:effectLst>
                  <a:outerShdw blurRad="38100" dist="38100" dir="2700000" algn="tl">
                    <a:schemeClr val="bg1"/>
                  </a:outerShdw>
                </a:effectLst>
                <a:latin typeface="Sitka Subheading" panose="02000505000000020004" pitchFamily="2" charset="0"/>
              </a:rPr>
              <a:t> rice field during dry season in haor area</a:t>
            </a:r>
            <a:endParaRPr lang="en-US" altLang="en-US" sz="2800" b="1" dirty="0">
              <a:effectLst>
                <a:outerShdw blurRad="38100" dist="38100" dir="2700000" algn="tl">
                  <a:schemeClr val="bg1"/>
                </a:outerShdw>
              </a:effectLst>
              <a:latin typeface="Sitka Subheading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874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/>
        </p:nvGraphicFramePr>
        <p:xfrm>
          <a:off x="1524000" y="381001"/>
          <a:ext cx="9144000" cy="5731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138213" y="5605046"/>
            <a:ext cx="5912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*Deposition progress downed in 2019-20 due to Pandemic </a:t>
            </a:r>
            <a:r>
              <a:rPr lang="en-US" sz="1600" dirty="0" err="1"/>
              <a:t>COVID</a:t>
            </a:r>
            <a:r>
              <a:rPr lang="en-US" sz="1600" dirty="0"/>
              <a:t>-19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12114" y="1306286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03483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04335" y="457200"/>
          <a:ext cx="91440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47863" y="1451729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56466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1" y="457200"/>
          <a:ext cx="9143999" cy="594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82276" y="1113175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98658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11710" y="457200"/>
          <a:ext cx="91440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194192" y="6044626"/>
            <a:ext cx="55712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Output: i) 18,16,892 </a:t>
            </a:r>
            <a:r>
              <a:rPr lang="en-US" sz="1600" dirty="0" err="1"/>
              <a:t>Nos</a:t>
            </a:r>
            <a:r>
              <a:rPr lang="en-US" sz="1600" dirty="0"/>
              <a:t> Egg from 1,19,960 </a:t>
            </a:r>
            <a:r>
              <a:rPr lang="en-US" sz="1600" dirty="0" err="1"/>
              <a:t>Nos</a:t>
            </a:r>
            <a:r>
              <a:rPr lang="en-US" sz="1600" dirty="0"/>
              <a:t> distributed duck</a:t>
            </a:r>
          </a:p>
          <a:p>
            <a:r>
              <a:rPr lang="en-US" sz="1600" dirty="0"/>
              <a:t>               ii) 952 </a:t>
            </a:r>
            <a:r>
              <a:rPr lang="en-US" sz="1600" dirty="0" err="1"/>
              <a:t>Nos</a:t>
            </a:r>
            <a:r>
              <a:rPr lang="en-US" sz="1600" dirty="0"/>
              <a:t> kids from 3,858 </a:t>
            </a:r>
            <a:r>
              <a:rPr lang="en-US" sz="1600" dirty="0" err="1"/>
              <a:t>Nos</a:t>
            </a:r>
            <a:r>
              <a:rPr lang="en-US" sz="1600" dirty="0"/>
              <a:t> distributed Goat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77200" y="1143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7957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43665" y="457200"/>
          <a:ext cx="9124335" cy="50881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648200" y="5360728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Name of demonstration item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77200" y="11430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92028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533400"/>
          <a:ext cx="9144000" cy="4953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79818" y="1120878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354088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/>
        </p:nvGraphicFramePr>
        <p:xfrm>
          <a:off x="1524002" y="457200"/>
          <a:ext cx="9143999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8179818" y="1219200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146377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/>
        </p:nvGraphicFramePr>
        <p:xfrm>
          <a:off x="1524000" y="609601"/>
          <a:ext cx="9144000" cy="52578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557814" y="1307552"/>
            <a:ext cx="2345194" cy="3385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b="1" dirty="0" err="1"/>
              <a:t>Upto</a:t>
            </a:r>
            <a:r>
              <a:rPr lang="en-US" sz="1600" b="1" dirty="0"/>
              <a:t> 30 September, 2020</a:t>
            </a:r>
          </a:p>
        </p:txBody>
      </p:sp>
    </p:spTree>
    <p:extLst>
      <p:ext uri="{BB962C8B-B14F-4D97-AF65-F5344CB8AC3E}">
        <p14:creationId xmlns:p14="http://schemas.microsoft.com/office/powerpoint/2010/main" val="212982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504" y="559267"/>
            <a:ext cx="10515600" cy="1325563"/>
          </a:xfrm>
        </p:spPr>
        <p:txBody>
          <a:bodyPr>
            <a:normAutofit/>
          </a:bodyPr>
          <a:lstStyle/>
          <a:p>
            <a:r>
              <a:rPr lang="en-CA" spc="-300" dirty="0">
                <a:solidFill>
                  <a:srgbClr val="00B050"/>
                </a:solidFill>
                <a:latin typeface="BankGothic Md BT" panose="020B0807020203060204" pitchFamily="34" charset="0"/>
                <a:ea typeface="+mn-ea"/>
                <a:cs typeface="+mn-cs"/>
              </a:rPr>
              <a:t>1.3 Current Concerns</a:t>
            </a:r>
            <a:br>
              <a:rPr lang="en-CA" spc="-300" dirty="0">
                <a:solidFill>
                  <a:srgbClr val="00B050"/>
                </a:solidFill>
                <a:latin typeface="BankGothic Md BT" panose="020B0807020203060204" pitchFamily="34" charset="0"/>
                <a:ea typeface="+mn-ea"/>
                <a:cs typeface="+mn-cs"/>
              </a:rPr>
            </a:br>
            <a:endParaRPr lang="en-CA" spc="-300" dirty="0">
              <a:solidFill>
                <a:srgbClr val="00B050"/>
              </a:solidFill>
              <a:latin typeface="BankGothic Md BT" panose="020B0807020203060204" pitchFamily="34" charset="0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391" y="1514149"/>
            <a:ext cx="11118574" cy="4711957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CA" sz="4000" dirty="0">
                <a:latin typeface="Barlow Condensed Black" panose="00000A06000000000000" pitchFamily="2" charset="0"/>
              </a:rPr>
              <a:t>Slow Land Acquisition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CA" sz="4000" dirty="0">
                <a:latin typeface="Barlow Condensed Black" panose="00000A06000000000000" pitchFamily="2" charset="0"/>
              </a:rPr>
              <a:t>Approval of the 2</a:t>
            </a:r>
            <a:r>
              <a:rPr lang="en-CA" sz="4000" baseline="30000" dirty="0">
                <a:latin typeface="Barlow Condensed Black" panose="00000A06000000000000" pitchFamily="2" charset="0"/>
              </a:rPr>
              <a:t>nd</a:t>
            </a:r>
            <a:r>
              <a:rPr lang="en-CA" sz="4000" dirty="0">
                <a:latin typeface="Barlow Condensed Black" panose="00000A06000000000000" pitchFamily="2" charset="0"/>
              </a:rPr>
              <a:t> revised DPP including Protection Work (Expected this week)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CA" sz="4000" dirty="0">
              <a:latin typeface="Barlow Condensed Black" panose="00000A06000000000000" pitchFamily="2" charset="0"/>
            </a:endParaRPr>
          </a:p>
          <a:p>
            <a:endParaRPr lang="en-CA" sz="4000" dirty="0">
              <a:latin typeface="Barlow Condensed Black" panose="00000A06000000000000" pitchFamily="2" charset="0"/>
            </a:endParaRPr>
          </a:p>
          <a:p>
            <a:pPr lvl="1"/>
            <a:endParaRPr lang="en-CA" sz="4000" dirty="0">
              <a:latin typeface="Barlow Condensed Black" panose="00000A06000000000000" pitchFamily="2" charset="0"/>
            </a:endParaRPr>
          </a:p>
          <a:p>
            <a:pPr lvl="1"/>
            <a:endParaRPr lang="en-CA" sz="4000" dirty="0">
              <a:latin typeface="Barlow Condensed Black" panose="00000A06000000000000" pitchFamily="2" charset="0"/>
            </a:endParaRPr>
          </a:p>
          <a:p>
            <a:pPr marL="0" indent="0">
              <a:buNone/>
            </a:pPr>
            <a:endParaRPr lang="en-CA" sz="4000" dirty="0">
              <a:latin typeface="Barlow Condensed Black" panose="00000A06000000000000" pitchFamily="2" charset="0"/>
            </a:endParaRPr>
          </a:p>
          <a:p>
            <a:pPr marL="514350" indent="-514350">
              <a:buFont typeface="+mj-lt"/>
              <a:buAutoNum type="arabicPeriod"/>
            </a:pPr>
            <a:endParaRPr lang="en-CA" sz="4000" dirty="0">
              <a:latin typeface="Barlow Condensed Black" panose="00000A06000000000000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48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76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304" y="-19878"/>
            <a:ext cx="10515600" cy="1325563"/>
          </a:xfrm>
        </p:spPr>
        <p:txBody>
          <a:bodyPr>
            <a:normAutofit/>
          </a:bodyPr>
          <a:lstStyle/>
          <a:p>
            <a:r>
              <a:rPr lang="en-CA" spc="-300" dirty="0">
                <a:solidFill>
                  <a:srgbClr val="00B050"/>
                </a:solidFill>
                <a:latin typeface="BankGothic Md BT" panose="020B0807020203060204" pitchFamily="34" charset="0"/>
                <a:ea typeface="+mn-ea"/>
                <a:cs typeface="+mn-cs"/>
              </a:rPr>
              <a:t>2. Status of Protection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D41EB2B-DAF4-4BD0-AA07-4911EF08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04" y="1407285"/>
            <a:ext cx="11949596" cy="4351338"/>
          </a:xfr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CA" sz="4400" spc="-300" dirty="0">
                <a:solidFill>
                  <a:srgbClr val="7030A0"/>
                </a:solidFill>
                <a:latin typeface="BankGothic Md BT" panose="020B0807020203060204" pitchFamily="34" charset="0"/>
              </a:rPr>
              <a:t>2.1 Procurement Status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CA" sz="4000" dirty="0"/>
              <a:t> </a:t>
            </a:r>
            <a:r>
              <a:rPr lang="en-CA" sz="4000" dirty="0">
                <a:latin typeface="Barlow Condensed Black" panose="00000A06000000000000" pitchFamily="2" charset="0"/>
              </a:rPr>
              <a:t>Tender is already live.</a:t>
            </a:r>
            <a:endParaRPr lang="en-CA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rlow Condensed Black" panose="00000A06000000000000" pitchFamily="2" charset="0"/>
              <a:cs typeface="Calibri Light" panose="020F0302020204030204" pitchFamily="34" charset="0"/>
            </a:endParaRPr>
          </a:p>
          <a:p>
            <a:pPr marL="0" indent="0">
              <a:lnSpc>
                <a:spcPct val="50000"/>
              </a:lnSpc>
              <a:spcBef>
                <a:spcPts val="0"/>
              </a:spcBef>
              <a:buNone/>
            </a:pPr>
            <a:endParaRPr lang="en-CA" sz="4000" dirty="0">
              <a:latin typeface="Barlow Condensed Black" panose="00000A06000000000000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CA" sz="4000" dirty="0">
                <a:latin typeface="Barlow Condensed Black" panose="00000A06000000000000" pitchFamily="2" charset="0"/>
              </a:rPr>
              <a:t> The work will be undertaken in the next </a:t>
            </a:r>
            <a:r>
              <a:rPr lang="en-CA" sz="4000" dirty="0" smtClean="0">
                <a:latin typeface="Barlow Condensed Black" panose="00000A06000000000000" pitchFamily="2" charset="0"/>
              </a:rPr>
              <a:t>dry season. (</a:t>
            </a:r>
            <a:r>
              <a:rPr lang="en-CA" sz="4000" dirty="0">
                <a:latin typeface="Barlow Condensed Black" panose="00000A06000000000000" pitchFamily="2" charset="0"/>
              </a:rPr>
              <a:t>Probably Within 15/12/2020).</a:t>
            </a:r>
          </a:p>
          <a:p>
            <a:endParaRPr lang="en-CA" sz="4000" dirty="0">
              <a:latin typeface="Barlow Condensed Black" panose="00000A06000000000000" pitchFamily="2" charset="0"/>
            </a:endParaRPr>
          </a:p>
          <a:p>
            <a:pPr marL="0" indent="0">
              <a:buNone/>
            </a:pPr>
            <a:endParaRPr lang="en-CA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49</a:t>
            </a:fld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19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5</a:t>
            </a:fld>
            <a:endParaRPr lang="en-C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37942" y="-2251427"/>
            <a:ext cx="6197600" cy="1101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168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5" t="6644" r="27738" b="5681"/>
          <a:stretch>
            <a:fillRect/>
          </a:stretch>
        </p:blipFill>
        <p:spPr>
          <a:xfrm rot="16200000">
            <a:off x="4533901" y="-1409700"/>
            <a:ext cx="2971800" cy="86867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1" y="-76200"/>
            <a:ext cx="123516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-300" dirty="0" smtClean="0">
                <a:solidFill>
                  <a:srgbClr val="0070C0"/>
                </a:solidFill>
                <a:latin typeface="BankGothic Md BT" panose="020B0807020203060204" pitchFamily="34" charset="0"/>
              </a:rPr>
              <a:t>Schematic plan for layer by layer compaction of submersible embankment </a:t>
            </a:r>
            <a:endParaRPr lang="en-US" sz="4400" spc="-300" dirty="0">
              <a:solidFill>
                <a:srgbClr val="0070C0"/>
              </a:solidFill>
              <a:latin typeface="BankGothic Md BT" panose="020B08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42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0" b="60986"/>
          <a:stretch>
            <a:fillRect/>
          </a:stretch>
        </p:blipFill>
        <p:spPr>
          <a:xfrm>
            <a:off x="2133600" y="2057400"/>
            <a:ext cx="7696200" cy="35052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524000" y="3048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en-US" sz="3000" dirty="0">
                <a:ea typeface="+mj-ea"/>
                <a:cs typeface="Times New Roman" pitchFamily="18" charset="0"/>
              </a:rPr>
              <a:t> Location of </a:t>
            </a:r>
            <a:r>
              <a:rPr lang="en-US" sz="3000" b="1" dirty="0">
                <a:ea typeface="+mj-ea"/>
                <a:cs typeface="Times New Roman" pitchFamily="18" charset="0"/>
              </a:rPr>
              <a:t>Borrow Pits </a:t>
            </a:r>
            <a:r>
              <a:rPr lang="en-US" sz="3000" dirty="0">
                <a:ea typeface="+mj-ea"/>
                <a:cs typeface="Times New Roman" pitchFamily="18" charset="0"/>
              </a:rPr>
              <a:t>from The Toe of Embankment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5000" y="1219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/>
            <a:r>
              <a:rPr lang="en-US" sz="2800" dirty="0">
                <a:cs typeface="Times New Roman" pitchFamily="18" charset="0"/>
              </a:rPr>
              <a:t>(a)	If Earth is Borrowed From The </a:t>
            </a:r>
            <a:r>
              <a:rPr lang="en-US" sz="2800" b="1" dirty="0">
                <a:cs typeface="Times New Roman" pitchFamily="18" charset="0"/>
              </a:rPr>
              <a:t>Country Side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9400" y="3440669"/>
            <a:ext cx="68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20 m</a:t>
            </a:r>
          </a:p>
        </p:txBody>
      </p:sp>
    </p:spTree>
    <p:extLst>
      <p:ext uri="{BB962C8B-B14F-4D97-AF65-F5344CB8AC3E}">
        <p14:creationId xmlns:p14="http://schemas.microsoft.com/office/powerpoint/2010/main" val="4245764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47" b="31089"/>
          <a:stretch>
            <a:fillRect/>
          </a:stretch>
        </p:blipFill>
        <p:spPr>
          <a:xfrm>
            <a:off x="2286000" y="2133600"/>
            <a:ext cx="7543800" cy="3276600"/>
          </a:xfrm>
          <a:prstGeom prst="rect">
            <a:avLst/>
          </a:prstGeom>
        </p:spPr>
      </p:pic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6934200" y="2362200"/>
            <a:ext cx="685800" cy="381000"/>
          </a:xfrm>
          <a:prstGeom prst="rect">
            <a:avLst/>
          </a:prstGeom>
          <a:solidFill>
            <a:srgbClr val="FFFFFF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Times New Roman" pitchFamily="18" charset="0"/>
                <a:ea typeface="Arial" pitchFamily="34" charset="0"/>
                <a:cs typeface="Arial" pitchFamily="34" charset="0"/>
              </a:rPr>
              <a:t>20m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0" y="3048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en-US" sz="3000" dirty="0">
                <a:ea typeface="+mj-ea"/>
                <a:cs typeface="Times New Roman" pitchFamily="18" charset="0"/>
              </a:rPr>
              <a:t> Location of </a:t>
            </a:r>
            <a:r>
              <a:rPr lang="en-US" sz="3000" b="1" dirty="0">
                <a:ea typeface="+mj-ea"/>
                <a:cs typeface="Times New Roman" pitchFamily="18" charset="0"/>
              </a:rPr>
              <a:t>Borrow Pits </a:t>
            </a:r>
            <a:r>
              <a:rPr lang="en-US" sz="3000" dirty="0">
                <a:ea typeface="+mj-ea"/>
                <a:cs typeface="Times New Roman" pitchFamily="18" charset="0"/>
              </a:rPr>
              <a:t>from The Toe of Embankment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5000" y="130558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/>
            <a:r>
              <a:rPr lang="en-US" sz="2800" dirty="0">
                <a:cs typeface="Times New Roman" pitchFamily="18" charset="0"/>
              </a:rPr>
              <a:t>(b)	If Earth is Borrowed From The </a:t>
            </a:r>
            <a:r>
              <a:rPr lang="en-US" sz="2800" b="1" dirty="0">
                <a:cs typeface="Times New Roman" pitchFamily="18" charset="0"/>
              </a:rPr>
              <a:t>River Side</a:t>
            </a:r>
          </a:p>
        </p:txBody>
      </p:sp>
    </p:spTree>
    <p:extLst>
      <p:ext uri="{BB962C8B-B14F-4D97-AF65-F5344CB8AC3E}">
        <p14:creationId xmlns:p14="http://schemas.microsoft.com/office/powerpoint/2010/main" val="304772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73"/>
          <a:stretch>
            <a:fillRect/>
          </a:stretch>
        </p:blipFill>
        <p:spPr>
          <a:xfrm>
            <a:off x="2209800" y="2133600"/>
            <a:ext cx="7239000" cy="35814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524000" y="304800"/>
            <a:ext cx="9144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buFont typeface="Wingdings" pitchFamily="2" charset="2"/>
              <a:buChar char="q"/>
              <a:defRPr/>
            </a:pPr>
            <a:r>
              <a:rPr lang="en-US" sz="3000" dirty="0">
                <a:ea typeface="+mj-ea"/>
                <a:cs typeface="Times New Roman" pitchFamily="18" charset="0"/>
              </a:rPr>
              <a:t> Location of </a:t>
            </a:r>
            <a:r>
              <a:rPr lang="en-US" sz="3000" b="1" dirty="0">
                <a:ea typeface="+mj-ea"/>
                <a:cs typeface="Times New Roman" pitchFamily="18" charset="0"/>
              </a:rPr>
              <a:t>Borrow Pits </a:t>
            </a:r>
            <a:r>
              <a:rPr lang="en-US" sz="3000" dirty="0">
                <a:ea typeface="+mj-ea"/>
                <a:cs typeface="Times New Roman" pitchFamily="18" charset="0"/>
              </a:rPr>
              <a:t>from The Toe of Embankment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05000" y="1219200"/>
            <a:ext cx="838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/>
            <a:r>
              <a:rPr lang="en-US" sz="2800" dirty="0">
                <a:cs typeface="Times New Roman" pitchFamily="18" charset="0"/>
              </a:rPr>
              <a:t>(c)	If Earth is Borrowed From Both </a:t>
            </a:r>
            <a:r>
              <a:rPr lang="en-US" sz="2800" b="1" dirty="0">
                <a:cs typeface="Times New Roman" pitchFamily="18" charset="0"/>
              </a:rPr>
              <a:t>Side</a:t>
            </a: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7086600" y="3352800"/>
            <a:ext cx="685800" cy="381000"/>
          </a:xfrm>
          <a:prstGeom prst="rect">
            <a:avLst/>
          </a:prstGeom>
          <a:solidFill>
            <a:srgbClr val="FFFFFF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latin typeface="Times New Roman" pitchFamily="18" charset="0"/>
                <a:ea typeface="Arial" pitchFamily="34" charset="0"/>
                <a:cs typeface="Arial" pitchFamily="34" charset="0"/>
              </a:rPr>
              <a:t>20m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5410200" y="3429000"/>
            <a:ext cx="533400" cy="381000"/>
          </a:xfrm>
          <a:prstGeom prst="rect">
            <a:avLst/>
          </a:prstGeom>
          <a:solidFill>
            <a:srgbClr val="FFFFFF"/>
          </a:solidFill>
          <a:ln w="635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latin typeface="Times New Roman" pitchFamily="18" charset="0"/>
                <a:ea typeface="Arial" pitchFamily="34" charset="0"/>
                <a:cs typeface="Arial" pitchFamily="34" charset="0"/>
              </a:rPr>
              <a:t>20m</a:t>
            </a: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91000" y="3657600"/>
            <a:ext cx="8382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82000" y="3364468"/>
            <a:ext cx="8382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878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54</a:t>
            </a:fld>
            <a:endParaRPr lang="en-CA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65677"/>
              </p:ext>
            </p:extLst>
          </p:nvPr>
        </p:nvGraphicFramePr>
        <p:xfrm>
          <a:off x="94342" y="1099911"/>
          <a:ext cx="12003316" cy="55925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87715"/>
                <a:gridCol w="522514"/>
                <a:gridCol w="1190172"/>
                <a:gridCol w="2714171"/>
                <a:gridCol w="1260171"/>
                <a:gridCol w="1250801"/>
                <a:gridCol w="1019688"/>
                <a:gridCol w="893059"/>
                <a:gridCol w="888510"/>
                <a:gridCol w="776515"/>
              </a:tblGrid>
              <a:tr h="1265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Work Item/Material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Unit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Work Executed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effectLst/>
                        </a:rPr>
                        <a:t>Material Consumed in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Last 30 days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Name of Test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Relevant Test Standard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 of Test Required as Per Specification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 of Test Performed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 of Test Passing Threshold Value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 of Test  Do Not Passing Threshold Value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Remarks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495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CC Block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Nos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Compressive Strength by Core Cutting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C42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Cement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Kg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Fineness Test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C786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soundness Test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C151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Setting Time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C403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4950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Fine Aggregate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cum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Fineness Modulus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C127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Coarse Aggregate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cum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Gradation Test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ASTM C36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330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Specific Gravity and Water Absorption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AASHTO T85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Aggregate Impact Value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BS812-112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Los Angles Abrasion Test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AASHTO T 96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rowSpan="8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Geo Textile Filter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8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sqm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8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Mass per unit area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330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Thickness under a pressure of 2 kPa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330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Apparent / Effective Opening size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Horizontal Permeability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Vertical Permeability -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Grab Tensile Strength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Strip Tensile Strength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78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CBR Puncture Resistance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32527"/>
            <a:ext cx="12192000" cy="1046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200" spc="-300" dirty="0">
                <a:solidFill>
                  <a:srgbClr val="0070C0"/>
                </a:solidFill>
                <a:latin typeface="Arial Black" panose="020B0A04020102020204" pitchFamily="34" charset="0"/>
              </a:rPr>
              <a:t>Quality Control Plan for Pilot Embankment Protection Work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Type A Protective Work Start:	</a:t>
            </a:r>
            <a:r>
              <a:rPr kumimoji="0" lang="en-US" alt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        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Finish:	</a:t>
            </a:r>
            <a:r>
              <a:rPr kumimoji="0" lang="en-US" alt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    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Length: 	</a:t>
            </a:r>
            <a:r>
              <a:rPr kumimoji="0" lang="en-US" altLang="en-US" sz="16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                    </a:t>
            </a:r>
            <a:r>
              <a:rPr kumimoji="0" lang="en-US" alt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Start of reporting period:	           Report Finished Date: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66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361716" y="6537834"/>
            <a:ext cx="2743200" cy="365125"/>
          </a:xfrm>
        </p:spPr>
        <p:txBody>
          <a:bodyPr/>
          <a:lstStyle/>
          <a:p>
            <a:fld id="{826EFCA3-36E9-4263-A920-02DD3CA5B069}" type="slidenum">
              <a:rPr lang="en-CA" smtClean="0"/>
              <a:pPr/>
              <a:t>55</a:t>
            </a:fld>
            <a:endParaRPr lang="en-CA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750457"/>
              </p:ext>
            </p:extLst>
          </p:nvPr>
        </p:nvGraphicFramePr>
        <p:xfrm>
          <a:off x="101600" y="9"/>
          <a:ext cx="12003316" cy="393992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94971"/>
                <a:gridCol w="493486"/>
                <a:gridCol w="1204686"/>
                <a:gridCol w="2902857"/>
                <a:gridCol w="1233714"/>
                <a:gridCol w="1059543"/>
                <a:gridCol w="1059543"/>
                <a:gridCol w="870857"/>
                <a:gridCol w="870857"/>
                <a:gridCol w="812802"/>
              </a:tblGrid>
              <a:tr h="2743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Work Item/Material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Unit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Work Executed</a:t>
                      </a: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Material Consumed in </a:t>
                      </a: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Last 30 days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Name of Test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Relevant Test Standard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No of Test Required as Per Specification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No of Test Performed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No of Test Passing Threshold Value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No of Test  Do Not Passing Threshold Value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Remarks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44538" marR="4453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7432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Elongation at maximum force (machine direction MD)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 </a:t>
                      </a:r>
                      <a:endParaRPr lang="en-US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Elongation at maximum force (CMD) 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 </a:t>
                      </a:r>
                      <a:endParaRPr lang="en-US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Permeability (Velocity Index for a head loss of 50 mm- V H50 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 smtClean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Ultra-Violet (UV) Resistance 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4320"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Submersible Embankment Construction 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cum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 err="1">
                          <a:solidFill>
                            <a:schemeClr val="tx1"/>
                          </a:solidFill>
                          <a:effectLst/>
                        </a:rPr>
                        <a:t>Atterberg's</a:t>
                      </a: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Limit(Plastic </a:t>
                      </a: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Limit </a:t>
                      </a: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&amp;</a:t>
                      </a:r>
                      <a:r>
                        <a:rPr lang="en-US" sz="1300" baseline="0" dirty="0" smtClean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300" dirty="0" smtClean="0">
                          <a:solidFill>
                            <a:schemeClr val="tx1"/>
                          </a:solidFill>
                          <a:effectLst/>
                        </a:rPr>
                        <a:t>Liquid </a:t>
                      </a: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Limit)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ASTM D4318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Grain Size Distribution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ASTM D422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Standard Proctor Test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AASHTO T180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Moisture Content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ASTM D4346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43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Dry Density</a:t>
                      </a:r>
                      <a:r>
                        <a:rPr lang="en-US" sz="1300" kern="1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AASHTO T191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1600" y="3954644"/>
            <a:ext cx="120033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Enclosure: Test Reports Stated Above.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This is to certify that all </a:t>
            </a:r>
            <a:r>
              <a:rPr lang="en-US" sz="1400" dirty="0" smtClean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 the tests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has been performed as per relevant standard and work has been done with full conformity </a:t>
            </a:r>
            <a:r>
              <a:rPr lang="en-US" sz="1400" dirty="0" smtClean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to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specification. </a:t>
            </a:r>
            <a:endParaRPr lang="en-US" sz="1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604198"/>
              </p:ext>
            </p:extLst>
          </p:nvPr>
        </p:nvGraphicFramePr>
        <p:xfrm>
          <a:off x="101599" y="4521606"/>
          <a:ext cx="12003317" cy="6747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00275"/>
                <a:gridCol w="2000275"/>
                <a:gridCol w="2226327"/>
                <a:gridCol w="1774222"/>
                <a:gridCol w="2001109"/>
                <a:gridCol w="2001109"/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Sub-Divisional Engineer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SAE/SO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Field Supervision Engineer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</a:rPr>
                        <a:t>Field Inspector 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Representative of Contractor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</a:rPr>
                        <a:t>Representative of project Director 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Vrinda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480455" y="6231971"/>
            <a:ext cx="10813145" cy="655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400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Approved </a:t>
            </a:r>
            <a:r>
              <a:rPr lang="en-US" sz="1400" b="1" dirty="0" smtClean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By</a:t>
            </a:r>
          </a:p>
          <a:p>
            <a:pPr marL="6400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 smtClean="0"/>
              <a:t>Project Director 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80454" y="5327183"/>
            <a:ext cx="10813145" cy="655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400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b="1" dirty="0" smtClean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Recommended </a:t>
            </a:r>
            <a:r>
              <a:rPr lang="en-US" sz="1400" b="1" dirty="0" smtClean="0">
                <a:latin typeface="Calibri" panose="020F0502020204030204" pitchFamily="34" charset="0"/>
                <a:ea typeface="Calibri" panose="020F0502020204030204" pitchFamily="34" charset="0"/>
                <a:cs typeface="Vrinda"/>
              </a:rPr>
              <a:t>By</a:t>
            </a:r>
          </a:p>
          <a:p>
            <a:pPr marL="64008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/>
              <a:t>Concerned </a:t>
            </a:r>
            <a:r>
              <a:rPr lang="en-US" sz="1400" dirty="0" smtClean="0"/>
              <a:t>Executive Engineer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/>
            </a:endParaRPr>
          </a:p>
        </p:txBody>
      </p:sp>
    </p:spTree>
    <p:extLst>
      <p:ext uri="{BB962C8B-B14F-4D97-AF65-F5344CB8AC3E}">
        <p14:creationId xmlns:p14="http://schemas.microsoft.com/office/powerpoint/2010/main" val="2681302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56</a:t>
            </a:fld>
            <a:endParaRPr lang="en-CA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813"/>
            <a:ext cx="12192000" cy="675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5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8FFD396-F4DD-4F55-9153-14D82C3A9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038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CA" sz="4400" dirty="0"/>
          </a:p>
          <a:p>
            <a:pPr marL="0" indent="0" algn="ctr">
              <a:buNone/>
            </a:pPr>
            <a:endParaRPr lang="en-CA" sz="4400" dirty="0"/>
          </a:p>
          <a:p>
            <a:pPr marL="0" indent="0" algn="ctr">
              <a:buNone/>
            </a:pPr>
            <a:r>
              <a:rPr lang="en-CA" sz="7200" dirty="0">
                <a:solidFill>
                  <a:srgbClr val="00B050"/>
                </a:solidFill>
                <a:latin typeface="Bodoni MT Black" panose="02070A03080606020203" pitchFamily="18" charset="0"/>
              </a:rPr>
              <a:t>Thank you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66D91E33-E438-4324-B8EA-6F396F3E7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69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B88C51-F384-4C1E-8A6E-E0ED8F02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0"/>
            <a:ext cx="11850756" cy="1325563"/>
          </a:xfrm>
        </p:spPr>
        <p:txBody>
          <a:bodyPr>
            <a:normAutofit/>
          </a:bodyPr>
          <a:lstStyle/>
          <a:p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3.2 Findings (</a:t>
            </a:r>
            <a:r>
              <a:rPr lang="en-CA" sz="4000" b="1" spc="-300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Noagaon</a:t>
            </a:r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 </a:t>
            </a:r>
            <a:r>
              <a:rPr lang="en-CA" sz="4000" b="1" spc="-300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Haor</a:t>
            </a:r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 Part-B 39.32 to 40.50)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BFE1268-8C9D-4D3B-81B7-4EA18DA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>
                <a:solidFill>
                  <a:schemeClr val="tx1"/>
                </a:solidFill>
              </a:rPr>
              <a:t>6</a:t>
            </a:fld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8A238AD-1811-4133-B68D-50272C793180}"/>
              </a:ext>
            </a:extLst>
          </p:cNvPr>
          <p:cNvSpPr txBox="1"/>
          <p:nvPr/>
        </p:nvSpPr>
        <p:spPr>
          <a:xfrm>
            <a:off x="2266121" y="6370983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Dec 11, 2019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3F37A9C4-1B61-4FD4-B924-057A883DE591}"/>
              </a:ext>
            </a:extLst>
          </p:cNvPr>
          <p:cNvSpPr txBox="1"/>
          <p:nvPr/>
        </p:nvSpPr>
        <p:spPr>
          <a:xfrm>
            <a:off x="8292547" y="6304722"/>
            <a:ext cx="1537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March 9, 2020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28" y="1325562"/>
            <a:ext cx="10624457" cy="5348491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28" y="1325561"/>
            <a:ext cx="3895344" cy="27249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318171" y="1377191"/>
            <a:ext cx="2035629" cy="437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058400" y="1496582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05-11-2020</a:t>
            </a:r>
          </a:p>
        </p:txBody>
      </p:sp>
    </p:spTree>
    <p:extLst>
      <p:ext uri="{BB962C8B-B14F-4D97-AF65-F5344CB8AC3E}">
        <p14:creationId xmlns:p14="http://schemas.microsoft.com/office/powerpoint/2010/main" val="357182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7</a:t>
            </a:fld>
            <a:endParaRPr lang="en-CA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3737816"/>
              </p:ext>
            </p:extLst>
          </p:nvPr>
        </p:nvGraphicFramePr>
        <p:xfrm>
          <a:off x="363538" y="0"/>
          <a:ext cx="1163955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52" name="Acrobat Document" r:id="rId3" imgW="11344136" imgH="8020004" progId="AcroExch.Document.DC">
                  <p:embed/>
                </p:oleObj>
              </mc:Choice>
              <mc:Fallback>
                <p:oleObj name="Acrobat Document" r:id="rId3" imgW="11344136" imgH="8020004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538" y="0"/>
                        <a:ext cx="1163955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045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8</a:t>
            </a:fld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406077" y="183055"/>
            <a:ext cx="12192000" cy="1311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CA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3.2 Findings </a:t>
            </a:r>
            <a:r>
              <a:rPr lang="en-CA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(</a:t>
            </a:r>
            <a:r>
              <a:rPr lang="en-CA" sz="30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Dharmapash</a:t>
            </a:r>
            <a:r>
              <a:rPr lang="en-CA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 </a:t>
            </a:r>
            <a:r>
              <a:rPr lang="en-CA" sz="30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Rui</a:t>
            </a:r>
            <a:r>
              <a:rPr lang="en-CA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 </a:t>
            </a:r>
            <a:r>
              <a:rPr lang="en-CA" sz="30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Beel</a:t>
            </a:r>
            <a:r>
              <a:rPr lang="en-CA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 at</a:t>
            </a:r>
            <a:r>
              <a:rPr lang="en-US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3.500 </a:t>
            </a:r>
            <a:r>
              <a:rPr lang="en-US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km 29-10-2020</a:t>
            </a:r>
            <a:r>
              <a:rPr lang="en-US" sz="3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)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30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40" y="1041401"/>
            <a:ext cx="11231074" cy="51707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86753" y="1798194"/>
            <a:ext cx="3246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Ch. at 35.500 km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Photos taken on 30-10-2020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53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9</a:t>
            </a:fld>
            <a:endParaRPr lang="en-CA" dirty="0"/>
          </a:p>
        </p:txBody>
      </p:sp>
      <p:pic>
        <p:nvPicPr>
          <p:cNvPr id="13314" name="Picture 2" descr="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40" y="580571"/>
            <a:ext cx="11336637" cy="5847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10237" y="791799"/>
            <a:ext cx="28653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Ch. at 02.100 km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Photos taken on 29-10-2020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694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1706</TotalTime>
  <Words>2156</Words>
  <Application>Microsoft Office PowerPoint</Application>
  <PresentationFormat>Widescreen</PresentationFormat>
  <Paragraphs>919</Paragraphs>
  <Slides>57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57</vt:i4>
      </vt:variant>
    </vt:vector>
  </HeadingPairs>
  <TitlesOfParts>
    <vt:vector size="74" baseType="lpstr">
      <vt:lpstr>Arial</vt:lpstr>
      <vt:lpstr>Arial Black</vt:lpstr>
      <vt:lpstr>BankGothic Md BT</vt:lpstr>
      <vt:lpstr>Barlow Condensed Black</vt:lpstr>
      <vt:lpstr>Bodoni MT Black</vt:lpstr>
      <vt:lpstr>Calibri</vt:lpstr>
      <vt:lpstr>Calibri Light</vt:lpstr>
      <vt:lpstr>Eras Bold ITC</vt:lpstr>
      <vt:lpstr>Sitka Subheading</vt:lpstr>
      <vt:lpstr>Symbol</vt:lpstr>
      <vt:lpstr>Times New Roman</vt:lpstr>
      <vt:lpstr>Vrinda</vt:lpstr>
      <vt:lpstr>Wingdings</vt:lpstr>
      <vt:lpstr>游明朝</vt:lpstr>
      <vt:lpstr>Office Theme</vt:lpstr>
      <vt:lpstr>Acrobat Document</vt:lpstr>
      <vt:lpstr>PDF</vt:lpstr>
      <vt:lpstr>Haor Flood Management and Livelihood Improvement Project (BWDB Part)   Recent Progress Report</vt:lpstr>
      <vt:lpstr>Contents of The Presentation</vt:lpstr>
      <vt:lpstr>PowerPoint Presentation</vt:lpstr>
      <vt:lpstr>PowerPoint Presentation</vt:lpstr>
      <vt:lpstr>PowerPoint Presentation</vt:lpstr>
      <vt:lpstr>3.2 Findings (Noagaon Haor Part-B 39.32 to 40.50)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Revised design/Design of the pilot embankment construction and plan for implementation of pilot construction. </vt:lpstr>
      <vt:lpstr>PowerPoint Presentation</vt:lpstr>
      <vt:lpstr>Protection Type (Type A)</vt:lpstr>
      <vt:lpstr>Protection Type (Type B5)</vt:lpstr>
      <vt:lpstr>Flood Fuse</vt:lpstr>
      <vt:lpstr>Flood Fuse</vt:lpstr>
      <vt:lpstr>Flood Fuse</vt:lpstr>
      <vt:lpstr>1. Activity Plan for civil works next two dry season</vt:lpstr>
      <vt:lpstr>1.1 Physical Achievement up to 30thOctober, 2020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1.2 Current Status of Component 3-1 </vt:lpstr>
      <vt:lpstr>4. Status of agriculture component  and plan for next FY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1.3 Current Concerns </vt:lpstr>
      <vt:lpstr>2. Status of Protection 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HFM&amp;LIP  Protection Work for Submersible Embankment</dc:title>
  <dc:creator>Tatsuo Iryo(井料　達生)</dc:creator>
  <cp:lastModifiedBy>Enamul Haque</cp:lastModifiedBy>
  <cp:revision>299</cp:revision>
  <cp:lastPrinted>2020-11-09T11:14:15Z</cp:lastPrinted>
  <dcterms:created xsi:type="dcterms:W3CDTF">2019-12-14T05:10:13Z</dcterms:created>
  <dcterms:modified xsi:type="dcterms:W3CDTF">2020-11-09T11:22:04Z</dcterms:modified>
</cp:coreProperties>
</file>

<file path=docProps/thumbnail.jpeg>
</file>